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77" r:id="rId3"/>
    <p:sldId id="279" r:id="rId4"/>
    <p:sldId id="280" r:id="rId5"/>
    <p:sldId id="281" r:id="rId6"/>
    <p:sldId id="314" r:id="rId7"/>
    <p:sldId id="321" r:id="rId8"/>
    <p:sldId id="260" r:id="rId9"/>
    <p:sldId id="283" r:id="rId10"/>
    <p:sldId id="286" r:id="rId11"/>
    <p:sldId id="287" r:id="rId12"/>
    <p:sldId id="289" r:id="rId13"/>
    <p:sldId id="288" r:id="rId14"/>
    <p:sldId id="259" r:id="rId15"/>
    <p:sldId id="262" r:id="rId16"/>
    <p:sldId id="276" r:id="rId17"/>
    <p:sldId id="290" r:id="rId18"/>
    <p:sldId id="291" r:id="rId19"/>
    <p:sldId id="292" r:id="rId20"/>
    <p:sldId id="298" r:id="rId21"/>
    <p:sldId id="299" r:id="rId22"/>
    <p:sldId id="309" r:id="rId23"/>
    <p:sldId id="310" r:id="rId24"/>
    <p:sldId id="313" r:id="rId25"/>
    <p:sldId id="311" r:id="rId26"/>
    <p:sldId id="297" r:id="rId27"/>
    <p:sldId id="296" r:id="rId28"/>
    <p:sldId id="294" r:id="rId29"/>
    <p:sldId id="301" r:id="rId30"/>
    <p:sldId id="302" r:id="rId31"/>
    <p:sldId id="304" r:id="rId32"/>
    <p:sldId id="303" r:id="rId33"/>
    <p:sldId id="319" r:id="rId34"/>
    <p:sldId id="320" r:id="rId35"/>
    <p:sldId id="307" r:id="rId36"/>
    <p:sldId id="306" r:id="rId37"/>
    <p:sldId id="315" r:id="rId38"/>
    <p:sldId id="316" r:id="rId39"/>
    <p:sldId id="317" r:id="rId40"/>
    <p:sldId id="318" r:id="rId41"/>
    <p:sldId id="305" r:id="rId42"/>
    <p:sldId id="322" r:id="rId43"/>
    <p:sldId id="323" r:id="rId44"/>
    <p:sldId id="324" r:id="rId4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D8A92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37" d="100"/>
          <a:sy n="37" d="100"/>
        </p:scale>
        <p:origin x="-2400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printerSettings" Target="printerSettings/printerSettings1.bin"/><Relationship Id="rId47" Type="http://schemas.openxmlformats.org/officeDocument/2006/relationships/presProps" Target="presProps.xml"/><Relationship Id="rId48" Type="http://schemas.openxmlformats.org/officeDocument/2006/relationships/viewProps" Target="viewProps.xml"/><Relationship Id="rId49" Type="http://schemas.openxmlformats.org/officeDocument/2006/relationships/theme" Target="theme/theme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5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05FD19-AA87-7741-80D5-0177D572FB3F}" type="datetimeFigureOut">
              <a:rPr lang="en-US" smtClean="0"/>
              <a:t>5/31/11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78CCA-C380-404D-AD94-CA39C8A871E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05FD19-AA87-7741-80D5-0177D572FB3F}" type="datetimeFigureOut">
              <a:rPr lang="en-US" smtClean="0"/>
              <a:t>5/31/11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78CCA-C380-404D-AD94-CA39C8A871E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05FD19-AA87-7741-80D5-0177D572FB3F}" type="datetimeFigureOut">
              <a:rPr lang="en-US" smtClean="0"/>
              <a:t>5/31/11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78CCA-C380-404D-AD94-CA39C8A871E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05FD19-AA87-7741-80D5-0177D572FB3F}" type="datetimeFigureOut">
              <a:rPr lang="en-US" smtClean="0"/>
              <a:t>5/31/11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78CCA-C380-404D-AD94-CA39C8A871E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05FD19-AA87-7741-80D5-0177D572FB3F}" type="datetimeFigureOut">
              <a:rPr lang="en-US" smtClean="0"/>
              <a:t>5/31/11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78CCA-C380-404D-AD94-CA39C8A871E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05FD19-AA87-7741-80D5-0177D572FB3F}" type="datetimeFigureOut">
              <a:rPr lang="en-US" smtClean="0"/>
              <a:t>5/31/11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78CCA-C380-404D-AD94-CA39C8A871E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05FD19-AA87-7741-80D5-0177D572FB3F}" type="datetimeFigureOut">
              <a:rPr lang="en-US" smtClean="0"/>
              <a:t>5/31/11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78CCA-C380-404D-AD94-CA39C8A871E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05FD19-AA87-7741-80D5-0177D572FB3F}" type="datetimeFigureOut">
              <a:rPr lang="en-US" smtClean="0"/>
              <a:t>5/31/11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78CCA-C380-404D-AD94-CA39C8A871E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05FD19-AA87-7741-80D5-0177D572FB3F}" type="datetimeFigureOut">
              <a:rPr lang="en-US" smtClean="0"/>
              <a:t>5/31/11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78CCA-C380-404D-AD94-CA39C8A871E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05FD19-AA87-7741-80D5-0177D572FB3F}" type="datetimeFigureOut">
              <a:rPr lang="en-US" smtClean="0"/>
              <a:t>5/31/11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78CCA-C380-404D-AD94-CA39C8A871E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05FD19-AA87-7741-80D5-0177D572FB3F}" type="datetimeFigureOut">
              <a:rPr lang="en-US" smtClean="0"/>
              <a:t>5/31/11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78CCA-C380-404D-AD94-CA39C8A871E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05FD19-AA87-7741-80D5-0177D572FB3F}" type="datetimeFigureOut">
              <a:rPr lang="en-US" smtClean="0"/>
              <a:t>5/31/11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878CCA-C380-404D-AD94-CA39C8A871E0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3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3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g"/><Relationship Id="rId3" Type="http://schemas.openxmlformats.org/officeDocument/2006/relationships/image" Target="../media/image25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g"/><Relationship Id="rId3" Type="http://schemas.openxmlformats.org/officeDocument/2006/relationships/image" Target="../media/image26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jp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jp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jp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jp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jp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jp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jp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jp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7618" y="206642"/>
            <a:ext cx="881873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Physics of Extreme Climate Events:</a:t>
            </a:r>
          </a:p>
          <a:p>
            <a:pPr algn="ctr"/>
            <a:r>
              <a:rPr lang="en-US" sz="2400" b="1" dirty="0" smtClean="0"/>
              <a:t>Illustration Via Attribution of Two Cases</a:t>
            </a:r>
          </a:p>
          <a:p>
            <a:pPr algn="ctr"/>
            <a:endParaRPr lang="en-US" sz="2400" b="1" dirty="0" smtClean="0"/>
          </a:p>
          <a:p>
            <a:pPr algn="ctr"/>
            <a:r>
              <a:rPr lang="en-US" sz="2400" b="1" dirty="0" smtClean="0"/>
              <a:t>Martin </a:t>
            </a:r>
            <a:r>
              <a:rPr lang="en-US" sz="2400" b="1" dirty="0" err="1" smtClean="0"/>
              <a:t>Hoerling</a:t>
            </a:r>
            <a:endParaRPr lang="en-US" sz="2400" b="1" dirty="0" smtClean="0"/>
          </a:p>
          <a:p>
            <a:pPr algn="ctr"/>
            <a:endParaRPr lang="en-US" sz="2400" b="1" dirty="0" smtClean="0"/>
          </a:p>
          <a:p>
            <a:pPr algn="ctr"/>
            <a:r>
              <a:rPr lang="en-US" dirty="0" smtClean="0"/>
              <a:t> with Kathy </a:t>
            </a:r>
            <a:r>
              <a:rPr lang="en-US" dirty="0" err="1" smtClean="0"/>
              <a:t>Pegion</a:t>
            </a:r>
            <a:r>
              <a:rPr lang="en-US" dirty="0" smtClean="0"/>
              <a:t>, Judith </a:t>
            </a:r>
            <a:r>
              <a:rPr lang="en-US" dirty="0" err="1" smtClean="0"/>
              <a:t>Perlwitz</a:t>
            </a:r>
            <a:r>
              <a:rPr lang="en-US" dirty="0" smtClean="0"/>
              <a:t>, Jon </a:t>
            </a:r>
            <a:r>
              <a:rPr lang="en-US" dirty="0" err="1" smtClean="0"/>
              <a:t>Eischeid</a:t>
            </a:r>
            <a:r>
              <a:rPr lang="en-US" dirty="0" smtClean="0"/>
              <a:t>, and </a:t>
            </a:r>
            <a:r>
              <a:rPr lang="en-US" dirty="0" err="1" smtClean="0"/>
              <a:t>Xiaowei</a:t>
            </a:r>
            <a:r>
              <a:rPr lang="en-US" dirty="0" smtClean="0"/>
              <a:t> </a:t>
            </a:r>
            <a:r>
              <a:rPr lang="en-US" dirty="0" err="1" smtClean="0"/>
              <a:t>Quan</a:t>
            </a:r>
            <a:endParaRPr lang="en-US" dirty="0" smtClean="0"/>
          </a:p>
          <a:p>
            <a:pPr algn="ctr"/>
            <a:endParaRPr lang="en-US" dirty="0" smtClean="0"/>
          </a:p>
          <a:p>
            <a:pPr algn="ctr"/>
            <a:endParaRPr lang="en-US" dirty="0" smtClean="0"/>
          </a:p>
          <a:p>
            <a:endParaRPr lang="en-US" dirty="0" smtClean="0"/>
          </a:p>
        </p:txBody>
      </p:sp>
      <p:cxnSp>
        <p:nvCxnSpPr>
          <p:cNvPr id="7" name="Straight Connector 6"/>
          <p:cNvCxnSpPr/>
          <p:nvPr/>
        </p:nvCxnSpPr>
        <p:spPr>
          <a:xfrm>
            <a:off x="692710" y="1909758"/>
            <a:ext cx="7904004" cy="266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24" descr="moscow-smog.png"/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55016"/>
            <a:ext cx="4253557" cy="4302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 descr="satflooding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3385" y="2463216"/>
            <a:ext cx="4970615" cy="43947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kewness.2line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900" y="381000"/>
            <a:ext cx="7936992" cy="6071616"/>
          </a:xfrm>
          <a:prstGeom prst="rect">
            <a:avLst/>
          </a:prstGeom>
        </p:spPr>
      </p:pic>
      <p:cxnSp>
        <p:nvCxnSpPr>
          <p:cNvPr id="4" name="Straight Arrow Connector 3"/>
          <p:cNvCxnSpPr/>
          <p:nvPr/>
        </p:nvCxnSpPr>
        <p:spPr>
          <a:xfrm flipV="1">
            <a:off x="2295085" y="2340806"/>
            <a:ext cx="1652461" cy="78027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3687429" y="1833783"/>
            <a:ext cx="44986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/>
              <a:t>Typical Monthly PCPN PDF in Humid Regions</a:t>
            </a:r>
            <a:endParaRPr lang="en-US" b="1" i="1" dirty="0"/>
          </a:p>
        </p:txBody>
      </p:sp>
    </p:spTree>
    <p:extLst>
      <p:ext uri="{BB962C8B-B14F-4D97-AF65-F5344CB8AC3E}">
        <p14:creationId xmlns:p14="http://schemas.microsoft.com/office/powerpoint/2010/main" val="13481174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kewness.3lines-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900" y="381000"/>
            <a:ext cx="7936992" cy="607161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060113" y="3197595"/>
            <a:ext cx="54520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/>
              <a:t>Typical Monthly PCPN PDF in </a:t>
            </a:r>
            <a:r>
              <a:rPr lang="en-US" b="1" i="1" dirty="0" smtClean="0"/>
              <a:t>Semi-Arid/Moist </a:t>
            </a:r>
            <a:r>
              <a:rPr lang="en-US" b="1" i="1" dirty="0"/>
              <a:t>Regions</a:t>
            </a:r>
          </a:p>
          <a:p>
            <a:endParaRPr lang="en-US" dirty="0"/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2325686" y="3564783"/>
            <a:ext cx="1239346" cy="688477"/>
          </a:xfrm>
          <a:prstGeom prst="straightConnector1">
            <a:avLst/>
          </a:prstGeom>
          <a:ln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208826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kewness.4lines-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900" y="381000"/>
            <a:ext cx="7936992" cy="607161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197805" y="3748390"/>
            <a:ext cx="43888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/>
              <a:t>Typical Monthly PCPN PDF in </a:t>
            </a:r>
            <a:r>
              <a:rPr lang="en-US" b="1" i="1" dirty="0" smtClean="0"/>
              <a:t>Arid Regions</a:t>
            </a:r>
            <a:endParaRPr lang="en-US" b="1" i="1" dirty="0"/>
          </a:p>
          <a:p>
            <a:endParaRPr lang="en-US" dirty="0"/>
          </a:p>
        </p:txBody>
      </p:sp>
      <p:cxnSp>
        <p:nvCxnSpPr>
          <p:cNvPr id="5" name="Straight Arrow Connector 4"/>
          <p:cNvCxnSpPr/>
          <p:nvPr/>
        </p:nvCxnSpPr>
        <p:spPr>
          <a:xfrm flipV="1">
            <a:off x="2386888" y="4084966"/>
            <a:ext cx="1468854" cy="963868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004676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kewness.5line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900" y="381000"/>
            <a:ext cx="7936992" cy="607161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984500" y="4153584"/>
            <a:ext cx="44918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/>
              <a:t>Typical Monthly PCPN PDF in Desert </a:t>
            </a:r>
            <a:r>
              <a:rPr lang="en-US" b="1" i="1" dirty="0" smtClean="0"/>
              <a:t>Regions</a:t>
            </a:r>
            <a:endParaRPr lang="en-US" b="1" i="1" dirty="0"/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2460625" y="4570541"/>
            <a:ext cx="2016125" cy="1065084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939762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sfct.ccsm4.stats.120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1257" y="811767"/>
            <a:ext cx="5080000" cy="6350000"/>
          </a:xfrm>
          <a:prstGeom prst="rect">
            <a:avLst/>
          </a:prstGeom>
        </p:spPr>
      </p:pic>
      <p:pic>
        <p:nvPicPr>
          <p:cNvPr id="14" name="Picture 13" descr="sfct.gisstemp.stats.1200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5626" y="814021"/>
            <a:ext cx="5080000" cy="6350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30026" y="510892"/>
            <a:ext cx="26000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CCSM4 Pre-Industrial (1300 yrs)</a:t>
            </a:r>
            <a:endParaRPr lang="en-US" sz="14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4024207" y="690496"/>
            <a:ext cx="9600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Variance</a:t>
            </a:r>
            <a:endParaRPr lang="en-US" sz="14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4049102" y="2542026"/>
            <a:ext cx="10245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err="1" smtClean="0"/>
              <a:t>Skewness</a:t>
            </a:r>
            <a:endParaRPr lang="en-US" sz="14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4053800" y="4296209"/>
            <a:ext cx="9245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Kurtosis</a:t>
            </a:r>
            <a:endParaRPr lang="en-US" sz="14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6343243" y="466240"/>
            <a:ext cx="13338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Observations</a:t>
            </a:r>
            <a:endParaRPr lang="en-US" sz="14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810930" y="45897"/>
            <a:ext cx="7558479" cy="46166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Global Characteristics of Monthly </a:t>
            </a:r>
            <a:r>
              <a:rPr lang="en-US" sz="2400" b="1" dirty="0" smtClean="0"/>
              <a:t>SFCT Variability </a:t>
            </a:r>
            <a:endParaRPr lang="en-US" sz="2400" b="1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gpcc.1x1.stats.1901-2009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9280" y="812352"/>
            <a:ext cx="5080000" cy="6350000"/>
          </a:xfrm>
          <a:prstGeom prst="rect">
            <a:avLst/>
          </a:prstGeom>
        </p:spPr>
      </p:pic>
      <p:pic>
        <p:nvPicPr>
          <p:cNvPr id="20" name="Picture 19" descr="precip.ccsm4.stats.1200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97033" y="786235"/>
            <a:ext cx="5080000" cy="6350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30026" y="510892"/>
            <a:ext cx="26000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CCSM4 Pre-Industrial (1300 yrs)</a:t>
            </a:r>
            <a:endParaRPr lang="en-US" sz="14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6343243" y="466240"/>
            <a:ext cx="13338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Observations</a:t>
            </a:r>
            <a:endParaRPr lang="en-US" sz="14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988033" y="63500"/>
            <a:ext cx="6997091" cy="46166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   Global </a:t>
            </a:r>
            <a:r>
              <a:rPr lang="en-US" sz="2400" b="1" dirty="0"/>
              <a:t>Characteristics of Monthly </a:t>
            </a:r>
            <a:r>
              <a:rPr lang="en-US" sz="2400" b="1" dirty="0" smtClean="0"/>
              <a:t>PCPN </a:t>
            </a:r>
            <a:r>
              <a:rPr lang="en-US" sz="2400" b="1" dirty="0"/>
              <a:t>Variability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025607" y="2548678"/>
            <a:ext cx="10245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err="1" smtClean="0"/>
              <a:t>Skewness</a:t>
            </a:r>
            <a:endParaRPr lang="en-US" sz="14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4075607" y="4293075"/>
            <a:ext cx="9245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Kurtosis</a:t>
            </a:r>
            <a:endParaRPr lang="en-US" sz="14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-4900142" y="510892"/>
            <a:ext cx="9600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Variance</a:t>
            </a:r>
            <a:endParaRPr lang="en-US" sz="14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4075607" y="724621"/>
            <a:ext cx="9600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Variance</a:t>
            </a:r>
            <a:endParaRPr lang="en-US" sz="1400" b="1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russialsta_tmo_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87338"/>
            <a:ext cx="9220200" cy="7162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601083" y="213116"/>
            <a:ext cx="3957396" cy="461665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400" b="1" i="1" dirty="0" smtClean="0"/>
              <a:t>The 2010 Russian Heat Wave</a:t>
            </a:r>
            <a:endParaRPr lang="en-US" sz="2400" b="1" i="1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oscow.july_ba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100" y="385739"/>
            <a:ext cx="7958604" cy="4807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7787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990600" y="0"/>
            <a:ext cx="2133600" cy="1068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 b="1">
                <a:latin typeface="Times New Roman" charset="0"/>
              </a:rPr>
              <a:t>             </a:t>
            </a:r>
            <a:endParaRPr lang="en-US" sz="1800" b="1" i="1">
              <a:latin typeface="Times New Roman" charset="0"/>
            </a:endParaRPr>
          </a:p>
          <a:p>
            <a:pPr eaLnBrk="1" hangingPunct="1"/>
            <a:endParaRPr lang="en-US" sz="1800" b="1" i="1">
              <a:latin typeface="Times New Roman" charset="0"/>
            </a:endParaRPr>
          </a:p>
          <a:p>
            <a:pPr eaLnBrk="1" hangingPunct="1"/>
            <a:endParaRPr lang="en-US" sz="1800" b="1" i="1">
              <a:latin typeface="Times New Roman" charset="0"/>
            </a:endParaRPr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914400" y="533400"/>
            <a:ext cx="8001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000" b="1">
                <a:solidFill>
                  <a:srgbClr val="000000"/>
                </a:solidFill>
                <a:latin typeface="Helvetica" charset="0"/>
              </a:rPr>
              <a:t>          </a:t>
            </a:r>
            <a:endParaRPr lang="en-US" sz="1300">
              <a:solidFill>
                <a:srgbClr val="002BB8"/>
              </a:solidFill>
              <a:latin typeface="Helvetica" charset="0"/>
            </a:endParaRP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1295400" y="304800"/>
            <a:ext cx="1162050" cy="1220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 b="1" i="1">
                <a:solidFill>
                  <a:srgbClr val="FF0000"/>
                </a:solidFill>
                <a:latin typeface="Times New Roman" charset="0"/>
              </a:rPr>
              <a:t>           </a:t>
            </a:r>
          </a:p>
          <a:p>
            <a:pPr eaLnBrk="1" hangingPunct="1"/>
            <a:endParaRPr lang="en-US" sz="1800">
              <a:latin typeface="Times New Roman" charset="0"/>
            </a:endParaRPr>
          </a:p>
          <a:p>
            <a:pPr eaLnBrk="1" hangingPunct="1"/>
            <a:endParaRPr lang="en-US" sz="2800" b="1">
              <a:solidFill>
                <a:schemeClr val="accent2"/>
              </a:solidFill>
              <a:latin typeface="Times New Roman" charset="0"/>
            </a:endParaRP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3810000" y="2514600"/>
            <a:ext cx="584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000000"/>
                </a:solidFill>
                <a:latin typeface="Times New Roman" charset="0"/>
              </a:rPr>
              <a:t>       </a:t>
            </a: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1127125" y="5224463"/>
            <a:ext cx="438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    </a:t>
            </a: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1524000" y="0"/>
            <a:ext cx="6248400" cy="1068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600">
                <a:solidFill>
                  <a:schemeClr val="accent2"/>
                </a:solidFill>
                <a:latin typeface="Marker Felt" charset="0"/>
              </a:rPr>
              <a:t>     </a:t>
            </a:r>
            <a:endParaRPr lang="en-US" sz="2800">
              <a:latin typeface="Marker Felt" charset="0"/>
            </a:endParaRPr>
          </a:p>
          <a:p>
            <a:pPr eaLnBrk="1" hangingPunct="1"/>
            <a:endParaRPr lang="en-US" sz="2800">
              <a:latin typeface="Marker Felt" charset="0"/>
            </a:endParaRP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136525" y="6072188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en-US" sz="1800"/>
          </a:p>
        </p:txBody>
      </p:sp>
      <p:pic>
        <p:nvPicPr>
          <p:cNvPr id="9" name="Picture 1" descr="july_2010.fig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0"/>
            <a:ext cx="44084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533400" y="3352800"/>
            <a:ext cx="8153400" cy="3505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676400" y="762000"/>
            <a:ext cx="492443" cy="2073294"/>
          </a:xfrm>
          <a:prstGeom prst="rect">
            <a:avLst/>
          </a:prstGeom>
          <a:noFill/>
        </p:spPr>
        <p:txBody>
          <a:bodyPr vert="vert270" wrap="none">
            <a:spAutoFit/>
          </a:bodyPr>
          <a:lstStyle/>
          <a:p>
            <a:pPr>
              <a:defRPr/>
            </a:pPr>
            <a:r>
              <a:rPr lang="en-US" sz="2000" b="1" dirty="0"/>
              <a:t>2010 Conditions</a:t>
            </a:r>
          </a:p>
        </p:txBody>
      </p:sp>
    </p:spTree>
    <p:extLst>
      <p:ext uri="{BB962C8B-B14F-4D97-AF65-F5344CB8AC3E}">
        <p14:creationId xmlns:p14="http://schemas.microsoft.com/office/powerpoint/2010/main" val="32968379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990600" y="0"/>
            <a:ext cx="2133600" cy="1068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 b="1">
                <a:latin typeface="Times New Roman" charset="0"/>
              </a:rPr>
              <a:t>             </a:t>
            </a:r>
            <a:endParaRPr lang="en-US" sz="1800" b="1" i="1">
              <a:latin typeface="Times New Roman" charset="0"/>
            </a:endParaRPr>
          </a:p>
          <a:p>
            <a:pPr eaLnBrk="1" hangingPunct="1"/>
            <a:endParaRPr lang="en-US" sz="1800" b="1" i="1">
              <a:latin typeface="Times New Roman" charset="0"/>
            </a:endParaRPr>
          </a:p>
          <a:p>
            <a:pPr eaLnBrk="1" hangingPunct="1"/>
            <a:endParaRPr lang="en-US" sz="1800" b="1" i="1">
              <a:latin typeface="Times New Roman" charset="0"/>
            </a:endParaRPr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914400" y="533400"/>
            <a:ext cx="8001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000" b="1">
                <a:solidFill>
                  <a:srgbClr val="000000"/>
                </a:solidFill>
                <a:latin typeface="Helvetica" charset="0"/>
              </a:rPr>
              <a:t>          </a:t>
            </a:r>
            <a:endParaRPr lang="en-US" sz="1300">
              <a:solidFill>
                <a:srgbClr val="002BB8"/>
              </a:solidFill>
              <a:latin typeface="Helvetica" charset="0"/>
            </a:endParaRP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1295400" y="304800"/>
            <a:ext cx="1162050" cy="1220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 b="1" i="1">
                <a:solidFill>
                  <a:srgbClr val="FF0000"/>
                </a:solidFill>
                <a:latin typeface="Times New Roman" charset="0"/>
              </a:rPr>
              <a:t>           </a:t>
            </a:r>
          </a:p>
          <a:p>
            <a:pPr eaLnBrk="1" hangingPunct="1"/>
            <a:endParaRPr lang="en-US" sz="1800">
              <a:latin typeface="Times New Roman" charset="0"/>
            </a:endParaRPr>
          </a:p>
          <a:p>
            <a:pPr eaLnBrk="1" hangingPunct="1"/>
            <a:endParaRPr lang="en-US" sz="2800" b="1">
              <a:solidFill>
                <a:schemeClr val="accent2"/>
              </a:solidFill>
              <a:latin typeface="Times New Roman" charset="0"/>
            </a:endParaRP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3810000" y="2514600"/>
            <a:ext cx="584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000000"/>
                </a:solidFill>
                <a:latin typeface="Times New Roman" charset="0"/>
              </a:rPr>
              <a:t>       </a:t>
            </a: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1127125" y="5224463"/>
            <a:ext cx="438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    </a:t>
            </a: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1524000" y="0"/>
            <a:ext cx="6248400" cy="1068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600">
                <a:solidFill>
                  <a:schemeClr val="accent2"/>
                </a:solidFill>
                <a:latin typeface="Marker Felt" charset="0"/>
              </a:rPr>
              <a:t>     </a:t>
            </a:r>
            <a:endParaRPr lang="en-US" sz="2800">
              <a:latin typeface="Marker Felt" charset="0"/>
            </a:endParaRPr>
          </a:p>
          <a:p>
            <a:pPr eaLnBrk="1" hangingPunct="1"/>
            <a:endParaRPr lang="en-US" sz="2800">
              <a:latin typeface="Marker Felt" charset="0"/>
            </a:endParaRP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136525" y="6072188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en-US" sz="1800"/>
          </a:p>
        </p:txBody>
      </p:sp>
      <p:pic>
        <p:nvPicPr>
          <p:cNvPr id="9" name="Picture 1" descr="july_2010.fig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0"/>
            <a:ext cx="44084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676400" y="762000"/>
            <a:ext cx="492443" cy="2073294"/>
          </a:xfrm>
          <a:prstGeom prst="rect">
            <a:avLst/>
          </a:prstGeom>
          <a:noFill/>
        </p:spPr>
        <p:txBody>
          <a:bodyPr vert="vert270" wrap="none">
            <a:spAutoFit/>
          </a:bodyPr>
          <a:lstStyle/>
          <a:p>
            <a:pPr>
              <a:defRPr/>
            </a:pPr>
            <a:r>
              <a:rPr lang="en-US" sz="2000" b="1" dirty="0"/>
              <a:t>2010 Conditions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7239000" y="3810000"/>
            <a:ext cx="461963" cy="2495550"/>
          </a:xfrm>
          <a:prstGeom prst="rect">
            <a:avLst/>
          </a:prstGeom>
        </p:spPr>
        <p:txBody>
          <a:bodyPr vert="vert" wrap="none">
            <a:spAutoFit/>
          </a:bodyPr>
          <a:lstStyle/>
          <a:p>
            <a:pPr>
              <a:defRPr/>
            </a:pPr>
            <a:r>
              <a:rPr lang="en-US" b="1" dirty="0"/>
              <a:t>Historical Heat Waves</a:t>
            </a:r>
          </a:p>
        </p:txBody>
      </p:sp>
    </p:spTree>
    <p:extLst>
      <p:ext uri="{BB962C8B-B14F-4D97-AF65-F5344CB8AC3E}">
        <p14:creationId xmlns:p14="http://schemas.microsoft.com/office/powerpoint/2010/main" val="1708100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7618" y="206642"/>
            <a:ext cx="8818737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Physics of Extreme Climate Events:</a:t>
            </a:r>
          </a:p>
          <a:p>
            <a:pPr algn="ctr"/>
            <a:r>
              <a:rPr lang="en-US" sz="2400" b="1" dirty="0" smtClean="0"/>
              <a:t>Illustration Via Attribution of Two Cases</a:t>
            </a:r>
          </a:p>
          <a:p>
            <a:pPr algn="ctr"/>
            <a:endParaRPr lang="en-US" sz="2400" b="1" dirty="0" smtClean="0"/>
          </a:p>
          <a:p>
            <a:pPr algn="ctr"/>
            <a:r>
              <a:rPr lang="en-US" sz="2400" b="1" dirty="0" smtClean="0"/>
              <a:t>Martin </a:t>
            </a:r>
            <a:r>
              <a:rPr lang="en-US" sz="2400" b="1" dirty="0" err="1" smtClean="0"/>
              <a:t>Hoerling</a:t>
            </a:r>
            <a:endParaRPr lang="en-US" sz="2400" b="1" dirty="0" smtClean="0"/>
          </a:p>
          <a:p>
            <a:pPr algn="ctr"/>
            <a:endParaRPr lang="en-US" sz="2400" b="1" dirty="0" smtClean="0"/>
          </a:p>
          <a:p>
            <a:pPr algn="ctr"/>
            <a:r>
              <a:rPr lang="en-US" dirty="0" smtClean="0"/>
              <a:t> with Kathy </a:t>
            </a:r>
            <a:r>
              <a:rPr lang="en-US" dirty="0" err="1" smtClean="0"/>
              <a:t>Pegion</a:t>
            </a:r>
            <a:r>
              <a:rPr lang="en-US" dirty="0" smtClean="0"/>
              <a:t>, Judith </a:t>
            </a:r>
            <a:r>
              <a:rPr lang="en-US" dirty="0" err="1" smtClean="0"/>
              <a:t>Perlwitz</a:t>
            </a:r>
            <a:r>
              <a:rPr lang="en-US" dirty="0" smtClean="0"/>
              <a:t>, Jon </a:t>
            </a:r>
            <a:r>
              <a:rPr lang="en-US" dirty="0" err="1" smtClean="0"/>
              <a:t>Eischeid</a:t>
            </a:r>
            <a:r>
              <a:rPr lang="en-US" dirty="0" smtClean="0"/>
              <a:t>, and </a:t>
            </a:r>
            <a:r>
              <a:rPr lang="en-US" dirty="0" err="1" smtClean="0"/>
              <a:t>Xiaowei</a:t>
            </a:r>
            <a:r>
              <a:rPr lang="en-US" dirty="0" smtClean="0"/>
              <a:t> </a:t>
            </a:r>
            <a:r>
              <a:rPr lang="en-US" dirty="0" err="1" smtClean="0"/>
              <a:t>Quan</a:t>
            </a:r>
            <a:endParaRPr lang="en-US" dirty="0" smtClean="0"/>
          </a:p>
          <a:p>
            <a:pPr algn="ctr"/>
            <a:endParaRPr lang="en-US" dirty="0" smtClean="0"/>
          </a:p>
          <a:p>
            <a:pPr algn="ctr"/>
            <a:endParaRPr lang="en-US" dirty="0" smtClean="0"/>
          </a:p>
          <a:p>
            <a:r>
              <a:rPr lang="en-US" sz="2400" b="1" dirty="0" smtClean="0"/>
              <a:t>What are </a:t>
            </a:r>
            <a:r>
              <a:rPr lang="en-US" sz="2400" b="1" u="sng" dirty="0" smtClean="0"/>
              <a:t>extreme climate events</a:t>
            </a:r>
            <a:r>
              <a:rPr lang="en-US" sz="2400" b="1" i="1" dirty="0" smtClean="0"/>
              <a:t>, from a physical perspective</a:t>
            </a:r>
            <a:r>
              <a:rPr lang="en-US" sz="2400" b="1" dirty="0" smtClean="0"/>
              <a:t>?</a:t>
            </a:r>
          </a:p>
          <a:p>
            <a:endParaRPr lang="en-US" b="1" dirty="0" smtClean="0"/>
          </a:p>
          <a:p>
            <a:endParaRPr lang="en-US" b="1" dirty="0"/>
          </a:p>
          <a:p>
            <a:endParaRPr lang="en-US" dirty="0" smtClean="0"/>
          </a:p>
        </p:txBody>
      </p:sp>
      <p:cxnSp>
        <p:nvCxnSpPr>
          <p:cNvPr id="7" name="Straight Connector 6"/>
          <p:cNvCxnSpPr/>
          <p:nvPr/>
        </p:nvCxnSpPr>
        <p:spPr>
          <a:xfrm>
            <a:off x="692710" y="1909758"/>
            <a:ext cx="7904004" cy="266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967974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os.jt.obs+ccsm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000" y="1054100"/>
            <a:ext cx="4803648" cy="474268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63929" y="6011634"/>
            <a:ext cx="20549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1900-2009 July </a:t>
            </a:r>
            <a:r>
              <a:rPr lang="en-US" b="1" dirty="0" err="1" smtClean="0"/>
              <a:t>SfcT</a:t>
            </a:r>
            <a:endParaRPr lang="en-US" b="1" dirty="0"/>
          </a:p>
        </p:txBody>
      </p:sp>
      <p:sp>
        <p:nvSpPr>
          <p:cNvPr id="4" name="TextBox 3"/>
          <p:cNvSpPr txBox="1"/>
          <p:nvPr/>
        </p:nvSpPr>
        <p:spPr>
          <a:xfrm>
            <a:off x="856831" y="151654"/>
            <a:ext cx="7255863" cy="461665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400" b="1" dirty="0" smtClean="0"/>
              <a:t>Statistics of July Monthly </a:t>
            </a:r>
            <a:r>
              <a:rPr lang="en-US" sz="2400" b="1" dirty="0" err="1" smtClean="0"/>
              <a:t>SfcT</a:t>
            </a:r>
            <a:r>
              <a:rPr lang="en-US" sz="2400" b="1" dirty="0" smtClean="0"/>
              <a:t>: Observed </a:t>
            </a:r>
            <a:r>
              <a:rPr lang="en-US" sz="2400" b="1" dirty="0" err="1" smtClean="0"/>
              <a:t>vs</a:t>
            </a:r>
            <a:r>
              <a:rPr lang="en-US" sz="2400" b="1" dirty="0" smtClean="0"/>
              <a:t> Simulations</a:t>
            </a:r>
            <a:endParaRPr lang="en-US" sz="2400" b="1" dirty="0"/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4896181" y="1484051"/>
            <a:ext cx="15300" cy="3778976"/>
          </a:xfrm>
          <a:prstGeom prst="line">
            <a:avLst/>
          </a:prstGeom>
          <a:ln>
            <a:prstDash val="sysDash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 flipV="1">
            <a:off x="5385799" y="1484051"/>
            <a:ext cx="61202" cy="3778976"/>
          </a:xfrm>
          <a:prstGeom prst="line">
            <a:avLst/>
          </a:prstGeom>
          <a:ln>
            <a:prstDash val="sysDash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>
            <a:off x="4896181" y="1698244"/>
            <a:ext cx="489618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5691810" y="1544355"/>
            <a:ext cx="879655" cy="307777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1400" b="1" i="1" dirty="0" smtClean="0"/>
              <a:t>-2°C Bias</a:t>
            </a:r>
            <a:endParaRPr lang="en-US" sz="1400" b="1" i="1" dirty="0"/>
          </a:p>
        </p:txBody>
      </p:sp>
    </p:spTree>
    <p:extLst>
      <p:ext uri="{BB962C8B-B14F-4D97-AF65-F5344CB8AC3E}">
        <p14:creationId xmlns:p14="http://schemas.microsoft.com/office/powerpoint/2010/main" val="21634077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os.jt.obs+ccsm4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7100" y="1054100"/>
            <a:ext cx="4739640" cy="474268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287805" y="5998243"/>
            <a:ext cx="31854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1900-</a:t>
            </a:r>
            <a:r>
              <a:rPr lang="en-US" b="1" dirty="0" smtClean="0"/>
              <a:t>2009 July </a:t>
            </a:r>
            <a:r>
              <a:rPr lang="en-US" b="1" dirty="0" err="1" smtClean="0"/>
              <a:t>SfcT</a:t>
            </a:r>
            <a:r>
              <a:rPr lang="en-US" b="1" dirty="0" smtClean="0"/>
              <a:t> Departures</a:t>
            </a:r>
            <a:endParaRPr lang="en-US" b="1" dirty="0"/>
          </a:p>
        </p:txBody>
      </p:sp>
      <p:cxnSp>
        <p:nvCxnSpPr>
          <p:cNvPr id="5" name="Straight Arrow Connector 4"/>
          <p:cNvCxnSpPr/>
          <p:nvPr/>
        </p:nvCxnSpPr>
        <p:spPr>
          <a:xfrm flipV="1">
            <a:off x="5753012" y="4849941"/>
            <a:ext cx="0" cy="42838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5472593" y="4526506"/>
            <a:ext cx="5922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i="1" dirty="0" smtClean="0"/>
              <a:t>2010</a:t>
            </a:r>
            <a:endParaRPr lang="en-US" sz="1400" b="1" i="1" dirty="0"/>
          </a:p>
        </p:txBody>
      </p:sp>
      <p:sp>
        <p:nvSpPr>
          <p:cNvPr id="7" name="Rectangle 6"/>
          <p:cNvSpPr/>
          <p:nvPr/>
        </p:nvSpPr>
        <p:spPr>
          <a:xfrm>
            <a:off x="260111" y="122429"/>
            <a:ext cx="8706020" cy="461665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400" b="1" dirty="0"/>
              <a:t>Statistics of July Monthly </a:t>
            </a:r>
            <a:r>
              <a:rPr lang="en-US" sz="2400" b="1" dirty="0" err="1" smtClean="0"/>
              <a:t>SfcT</a:t>
            </a:r>
            <a:r>
              <a:rPr lang="en-US" sz="2400" b="1" dirty="0" smtClean="0"/>
              <a:t> </a:t>
            </a:r>
            <a:r>
              <a:rPr lang="en-US" sz="2400" b="1" i="1" u="sng" dirty="0" smtClean="0"/>
              <a:t>Anomalies</a:t>
            </a:r>
            <a:r>
              <a:rPr lang="en-US" sz="2400" b="1" dirty="0" smtClean="0"/>
              <a:t>: </a:t>
            </a:r>
            <a:r>
              <a:rPr lang="en-US" sz="2400" b="1" dirty="0"/>
              <a:t>Observed </a:t>
            </a:r>
            <a:r>
              <a:rPr lang="en-US" sz="2400" b="1" dirty="0" err="1"/>
              <a:t>vs</a:t>
            </a:r>
            <a:r>
              <a:rPr lang="en-US" sz="2400" b="1" dirty="0"/>
              <a:t> Simulations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228018" y="2019534"/>
            <a:ext cx="1236236" cy="369332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b="1" dirty="0" smtClean="0">
                <a:latin typeface="Symbol" charset="2"/>
                <a:cs typeface="Symbol" charset="2"/>
              </a:rPr>
              <a:t>σ</a:t>
            </a:r>
            <a:r>
              <a:rPr lang="en-US" b="1" baseline="30000" dirty="0" smtClean="0">
                <a:latin typeface="Symbol" charset="2"/>
                <a:cs typeface="Symbol" charset="2"/>
              </a:rPr>
              <a:t>2</a:t>
            </a:r>
            <a:r>
              <a:rPr lang="en-US" b="1" dirty="0" smtClean="0">
                <a:latin typeface="Symbol" charset="2"/>
                <a:cs typeface="Symbol" charset="2"/>
              </a:rPr>
              <a:t>  ≈ 2.2°C</a:t>
            </a:r>
            <a:r>
              <a:rPr lang="en-US" b="1" baseline="30000" dirty="0" smtClean="0">
                <a:latin typeface="Symbol" charset="2"/>
                <a:cs typeface="Symbol" charset="2"/>
              </a:rPr>
              <a:t>2 </a:t>
            </a:r>
            <a:endParaRPr lang="en-US" b="1" baseline="30000" dirty="0">
              <a:latin typeface="Symbol" charset="2"/>
              <a:cs typeface="Symbol" charset="2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248076" y="2555033"/>
            <a:ext cx="766932" cy="369332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b="1" dirty="0" smtClean="0">
                <a:latin typeface="Symbol" charset="2"/>
                <a:cs typeface="Symbol" charset="2"/>
              </a:rPr>
              <a:t>S≈ 0.1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44290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os.julyt.ccsm4.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7100" y="1054100"/>
            <a:ext cx="4739640" cy="474268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44562"/>
            <a:ext cx="9103724" cy="461665"/>
          </a:xfrm>
          <a:prstGeom prst="rec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400" b="1" dirty="0" smtClean="0"/>
              <a:t>The 2010 Extreme Heat Wave : Climate Change or Climate Variability?</a:t>
            </a:r>
            <a:endParaRPr lang="en-US" sz="24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5147656" y="1880768"/>
            <a:ext cx="1236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Symbol" charset="2"/>
                <a:cs typeface="Symbol" charset="2"/>
              </a:rPr>
              <a:t>σ</a:t>
            </a:r>
            <a:r>
              <a:rPr lang="en-US" b="1" baseline="30000" dirty="0">
                <a:latin typeface="Symbol" charset="2"/>
                <a:cs typeface="Symbol" charset="2"/>
              </a:rPr>
              <a:t>2</a:t>
            </a:r>
            <a:r>
              <a:rPr lang="en-US" b="1" dirty="0">
                <a:latin typeface="Symbol" charset="2"/>
                <a:cs typeface="Symbol" charset="2"/>
              </a:rPr>
              <a:t>  ≈ 2.2°C</a:t>
            </a:r>
            <a:r>
              <a:rPr lang="en-US" b="1" baseline="30000" dirty="0">
                <a:latin typeface="Symbol" charset="2"/>
                <a:cs typeface="Symbol" charset="2"/>
              </a:rPr>
              <a:t>2 </a:t>
            </a:r>
          </a:p>
        </p:txBody>
      </p:sp>
    </p:spTree>
    <p:extLst>
      <p:ext uri="{BB962C8B-B14F-4D97-AF65-F5344CB8AC3E}">
        <p14:creationId xmlns:p14="http://schemas.microsoft.com/office/powerpoint/2010/main" val="27693281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os.julyt.ccsm4.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7097" y="1054100"/>
            <a:ext cx="4739640" cy="474268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708199" y="6163554"/>
            <a:ext cx="41643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CCSM4 Emissions Scenario “Message 8.5”</a:t>
            </a:r>
            <a:endParaRPr lang="en-US" b="1" dirty="0"/>
          </a:p>
        </p:txBody>
      </p:sp>
      <p:cxnSp>
        <p:nvCxnSpPr>
          <p:cNvPr id="5" name="Straight Arrow Connector 4"/>
          <p:cNvCxnSpPr/>
          <p:nvPr/>
        </p:nvCxnSpPr>
        <p:spPr>
          <a:xfrm flipV="1">
            <a:off x="5768313" y="4849941"/>
            <a:ext cx="0" cy="44368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5487894" y="4542878"/>
            <a:ext cx="5922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i="1" dirty="0" smtClean="0"/>
              <a:t>2010</a:t>
            </a:r>
            <a:endParaRPr lang="en-US" sz="1400" b="1" i="1" dirty="0"/>
          </a:p>
        </p:txBody>
      </p:sp>
      <p:sp>
        <p:nvSpPr>
          <p:cNvPr id="7" name="Rectangle 6"/>
          <p:cNvSpPr/>
          <p:nvPr/>
        </p:nvSpPr>
        <p:spPr>
          <a:xfrm>
            <a:off x="0" y="45935"/>
            <a:ext cx="9143999" cy="461665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400" b="1" dirty="0"/>
              <a:t>T</a:t>
            </a:r>
            <a:r>
              <a:rPr lang="en-US" sz="2400" b="1" dirty="0" smtClean="0"/>
              <a:t>he </a:t>
            </a:r>
            <a:r>
              <a:rPr lang="en-US" sz="2400" b="1" dirty="0"/>
              <a:t>2010 Extreme Heat </a:t>
            </a:r>
            <a:r>
              <a:rPr lang="en-US" sz="2400" b="1" dirty="0" smtClean="0"/>
              <a:t>Wave : Climate Change or Climate Variability?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5630599" y="3257732"/>
            <a:ext cx="1236236" cy="36933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FF"/>
                </a:solidFill>
                <a:latin typeface="Symbol" charset="2"/>
                <a:cs typeface="Symbol" charset="2"/>
              </a:rPr>
              <a:t>σ</a:t>
            </a:r>
            <a:r>
              <a:rPr lang="en-US" b="1" baseline="30000" dirty="0">
                <a:solidFill>
                  <a:srgbClr val="FFFFFF"/>
                </a:solidFill>
                <a:latin typeface="Symbol" charset="2"/>
                <a:cs typeface="Symbol" charset="2"/>
              </a:rPr>
              <a:t>2</a:t>
            </a:r>
            <a:r>
              <a:rPr lang="en-US" b="1" dirty="0">
                <a:solidFill>
                  <a:srgbClr val="FFFFFF"/>
                </a:solidFill>
                <a:latin typeface="Symbol" charset="2"/>
                <a:cs typeface="Symbol" charset="2"/>
              </a:rPr>
              <a:t>  ≈ </a:t>
            </a:r>
            <a:r>
              <a:rPr lang="en-US" b="1" dirty="0" smtClean="0">
                <a:solidFill>
                  <a:srgbClr val="FFFFFF"/>
                </a:solidFill>
                <a:latin typeface="Symbol" charset="2"/>
                <a:cs typeface="Symbol" charset="2"/>
              </a:rPr>
              <a:t>6.4°</a:t>
            </a:r>
            <a:r>
              <a:rPr lang="en-US" b="1" dirty="0">
                <a:solidFill>
                  <a:srgbClr val="FFFFFF"/>
                </a:solidFill>
                <a:latin typeface="Symbol" charset="2"/>
                <a:cs typeface="Symbol" charset="2"/>
              </a:rPr>
              <a:t>C</a:t>
            </a:r>
            <a:r>
              <a:rPr lang="en-US" b="1" baseline="30000" dirty="0">
                <a:solidFill>
                  <a:srgbClr val="FFFFFF"/>
                </a:solidFill>
                <a:latin typeface="Symbol" charset="2"/>
                <a:cs typeface="Symbol" charset="2"/>
              </a:rPr>
              <a:t>2 </a:t>
            </a:r>
          </a:p>
        </p:txBody>
      </p:sp>
      <p:sp>
        <p:nvSpPr>
          <p:cNvPr id="9" name="Rectangle 8"/>
          <p:cNvSpPr/>
          <p:nvPr/>
        </p:nvSpPr>
        <p:spPr>
          <a:xfrm>
            <a:off x="5150190" y="1882679"/>
            <a:ext cx="1236236" cy="3693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b="1" dirty="0">
                <a:latin typeface="Symbol" charset="2"/>
                <a:cs typeface="Symbol" charset="2"/>
              </a:rPr>
              <a:t>σ</a:t>
            </a:r>
            <a:r>
              <a:rPr lang="en-US" b="1" baseline="30000" dirty="0">
                <a:latin typeface="Symbol" charset="2"/>
                <a:cs typeface="Symbol" charset="2"/>
              </a:rPr>
              <a:t>2</a:t>
            </a:r>
            <a:r>
              <a:rPr lang="en-US" b="1" dirty="0">
                <a:latin typeface="Symbol" charset="2"/>
                <a:cs typeface="Symbol" charset="2"/>
              </a:rPr>
              <a:t>  ≈ 2.2°C</a:t>
            </a:r>
            <a:r>
              <a:rPr lang="en-US" b="1" baseline="30000" dirty="0">
                <a:latin typeface="Symbol" charset="2"/>
                <a:cs typeface="Symbol" charset="2"/>
              </a:rPr>
              <a:t>2 </a:t>
            </a:r>
          </a:p>
        </p:txBody>
      </p:sp>
    </p:spTree>
    <p:extLst>
      <p:ext uri="{BB962C8B-B14F-4D97-AF65-F5344CB8AC3E}">
        <p14:creationId xmlns:p14="http://schemas.microsoft.com/office/powerpoint/2010/main" val="17406071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708199" y="6163554"/>
            <a:ext cx="41643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CCSM4 Emissions Scenario “Message 8.5”</a:t>
            </a:r>
            <a:endParaRPr lang="en-US" b="1" dirty="0"/>
          </a:p>
        </p:txBody>
      </p:sp>
      <p:pic>
        <p:nvPicPr>
          <p:cNvPr id="4" name="Picture 3" descr="mos.julyt.ccsm4.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7100" y="1054100"/>
            <a:ext cx="4739640" cy="474268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28414" y="119983"/>
            <a:ext cx="8500644" cy="461665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400" b="1" dirty="0"/>
              <a:t>Will There Be Increased Extreme Heat Waves in the 21</a:t>
            </a:r>
            <a:r>
              <a:rPr lang="en-US" sz="2400" b="1" baseline="30000" dirty="0"/>
              <a:t>st</a:t>
            </a:r>
            <a:r>
              <a:rPr lang="en-US" sz="2400" b="1" dirty="0"/>
              <a:t> Century</a:t>
            </a:r>
            <a:r>
              <a:rPr lang="en-US" sz="2400" b="1" dirty="0" smtClean="0"/>
              <a:t>?</a:t>
            </a:r>
            <a:endParaRPr lang="en-US" sz="2400" dirty="0"/>
          </a:p>
        </p:txBody>
      </p:sp>
      <p:sp>
        <p:nvSpPr>
          <p:cNvPr id="7" name="Rectangle 6"/>
          <p:cNvSpPr/>
          <p:nvPr/>
        </p:nvSpPr>
        <p:spPr>
          <a:xfrm>
            <a:off x="5144215" y="1882680"/>
            <a:ext cx="1236236" cy="3693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b="1" dirty="0">
                <a:latin typeface="Symbol" charset="2"/>
                <a:cs typeface="Symbol" charset="2"/>
              </a:rPr>
              <a:t>σ</a:t>
            </a:r>
            <a:r>
              <a:rPr lang="en-US" b="1" baseline="30000" dirty="0">
                <a:latin typeface="Symbol" charset="2"/>
                <a:cs typeface="Symbol" charset="2"/>
              </a:rPr>
              <a:t>2</a:t>
            </a:r>
            <a:r>
              <a:rPr lang="en-US" b="1" dirty="0">
                <a:latin typeface="Symbol" charset="2"/>
                <a:cs typeface="Symbol" charset="2"/>
              </a:rPr>
              <a:t>  ≈ 2.2°C</a:t>
            </a:r>
            <a:r>
              <a:rPr lang="en-US" b="1" baseline="30000" dirty="0">
                <a:latin typeface="Symbol" charset="2"/>
                <a:cs typeface="Symbol" charset="2"/>
              </a:rPr>
              <a:t>2 </a:t>
            </a:r>
          </a:p>
        </p:txBody>
      </p:sp>
      <p:sp>
        <p:nvSpPr>
          <p:cNvPr id="8" name="Rectangle 7"/>
          <p:cNvSpPr/>
          <p:nvPr/>
        </p:nvSpPr>
        <p:spPr>
          <a:xfrm>
            <a:off x="5624624" y="3246490"/>
            <a:ext cx="1236236" cy="36933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b="1" dirty="0">
                <a:solidFill>
                  <a:srgbClr val="FFFFFF"/>
                </a:solidFill>
                <a:latin typeface="Symbol" charset="2"/>
                <a:cs typeface="Symbol" charset="2"/>
              </a:rPr>
              <a:t>σ</a:t>
            </a:r>
            <a:r>
              <a:rPr lang="en-US" b="1" baseline="30000" dirty="0">
                <a:solidFill>
                  <a:srgbClr val="FFFFFF"/>
                </a:solidFill>
                <a:latin typeface="Symbol" charset="2"/>
                <a:cs typeface="Symbol" charset="2"/>
              </a:rPr>
              <a:t>2</a:t>
            </a:r>
            <a:r>
              <a:rPr lang="en-US" b="1" dirty="0">
                <a:solidFill>
                  <a:srgbClr val="FFFFFF"/>
                </a:solidFill>
                <a:latin typeface="Symbol" charset="2"/>
                <a:cs typeface="Symbol" charset="2"/>
              </a:rPr>
              <a:t>  ≈ 6.4°C</a:t>
            </a:r>
            <a:r>
              <a:rPr lang="en-US" b="1" baseline="30000" dirty="0">
                <a:solidFill>
                  <a:srgbClr val="FFFFFF"/>
                </a:solidFill>
                <a:latin typeface="Symbol" charset="2"/>
                <a:cs typeface="Symbol" charset="2"/>
              </a:rPr>
              <a:t>2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876506" y="3598367"/>
            <a:ext cx="1236236" cy="36933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FF"/>
                </a:solidFill>
                <a:latin typeface="Symbol" charset="2"/>
                <a:cs typeface="Symbol" charset="2"/>
              </a:rPr>
              <a:t>σ</a:t>
            </a:r>
            <a:r>
              <a:rPr lang="en-US" b="1" baseline="30000" dirty="0">
                <a:solidFill>
                  <a:srgbClr val="FFFFFF"/>
                </a:solidFill>
                <a:latin typeface="Symbol" charset="2"/>
                <a:cs typeface="Symbol" charset="2"/>
              </a:rPr>
              <a:t>2</a:t>
            </a:r>
            <a:r>
              <a:rPr lang="en-US" b="1" dirty="0">
                <a:solidFill>
                  <a:srgbClr val="FFFFFF"/>
                </a:solidFill>
                <a:latin typeface="Symbol" charset="2"/>
                <a:cs typeface="Symbol" charset="2"/>
              </a:rPr>
              <a:t>  ≈ </a:t>
            </a:r>
            <a:r>
              <a:rPr lang="en-US" b="1" dirty="0" smtClean="0">
                <a:solidFill>
                  <a:srgbClr val="FFFFFF"/>
                </a:solidFill>
                <a:latin typeface="Symbol" charset="2"/>
                <a:cs typeface="Symbol" charset="2"/>
              </a:rPr>
              <a:t>6.3°</a:t>
            </a:r>
            <a:r>
              <a:rPr lang="en-US" b="1" dirty="0">
                <a:solidFill>
                  <a:srgbClr val="FFFFFF"/>
                </a:solidFill>
                <a:latin typeface="Symbol" charset="2"/>
                <a:cs typeface="Symbol" charset="2"/>
              </a:rPr>
              <a:t>C</a:t>
            </a:r>
            <a:r>
              <a:rPr lang="en-US" b="1" baseline="30000" dirty="0">
                <a:solidFill>
                  <a:srgbClr val="FFFFFF"/>
                </a:solidFill>
                <a:latin typeface="Symbol" charset="2"/>
                <a:cs typeface="Symbol" charset="2"/>
              </a:rPr>
              <a:t>2 </a:t>
            </a:r>
          </a:p>
        </p:txBody>
      </p:sp>
    </p:spTree>
    <p:extLst>
      <p:ext uri="{BB962C8B-B14F-4D97-AF65-F5344CB8AC3E}">
        <p14:creationId xmlns:p14="http://schemas.microsoft.com/office/powerpoint/2010/main" val="7532620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os.julyt.ccsm4.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7100" y="1054100"/>
            <a:ext cx="4739640" cy="474268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13115" y="122432"/>
            <a:ext cx="8445913" cy="461665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400" b="1" dirty="0"/>
              <a:t>Will There Be Increased Extreme Heat Waves in the 21</a:t>
            </a:r>
            <a:r>
              <a:rPr lang="en-US" sz="2400" b="1" baseline="30000" dirty="0"/>
              <a:t>st</a:t>
            </a:r>
            <a:r>
              <a:rPr lang="en-US" sz="2400" b="1" dirty="0"/>
              <a:t> Century?</a:t>
            </a:r>
            <a:endParaRPr lang="en-US" sz="2400" dirty="0"/>
          </a:p>
        </p:txBody>
      </p:sp>
      <p:sp>
        <p:nvSpPr>
          <p:cNvPr id="4" name="Rectangle 3"/>
          <p:cNvSpPr/>
          <p:nvPr/>
        </p:nvSpPr>
        <p:spPr>
          <a:xfrm>
            <a:off x="5144215" y="1882683"/>
            <a:ext cx="1236236" cy="3693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b="1" dirty="0">
                <a:latin typeface="Symbol" charset="2"/>
                <a:cs typeface="Symbol" charset="2"/>
              </a:rPr>
              <a:t>σ</a:t>
            </a:r>
            <a:r>
              <a:rPr lang="en-US" b="1" baseline="30000" dirty="0">
                <a:latin typeface="Symbol" charset="2"/>
                <a:cs typeface="Symbol" charset="2"/>
              </a:rPr>
              <a:t>2</a:t>
            </a:r>
            <a:r>
              <a:rPr lang="en-US" b="1" dirty="0">
                <a:latin typeface="Symbol" charset="2"/>
                <a:cs typeface="Symbol" charset="2"/>
              </a:rPr>
              <a:t>  ≈ 2.2°C</a:t>
            </a:r>
            <a:r>
              <a:rPr lang="en-US" b="1" baseline="30000" dirty="0">
                <a:latin typeface="Symbol" charset="2"/>
                <a:cs typeface="Symbol" charset="2"/>
              </a:rPr>
              <a:t>2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156282" y="2631523"/>
            <a:ext cx="1236236" cy="369332"/>
          </a:xfrm>
          <a:prstGeom prst="rect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Symbol" charset="2"/>
                <a:cs typeface="Symbol" charset="2"/>
              </a:rPr>
              <a:t>σ</a:t>
            </a:r>
            <a:r>
              <a:rPr lang="en-US" b="1" baseline="30000" dirty="0">
                <a:solidFill>
                  <a:schemeClr val="bg1"/>
                </a:solidFill>
                <a:latin typeface="Symbol" charset="2"/>
                <a:cs typeface="Symbol" charset="2"/>
              </a:rPr>
              <a:t>2</a:t>
            </a:r>
            <a:r>
              <a:rPr lang="en-US" b="1" dirty="0">
                <a:solidFill>
                  <a:schemeClr val="bg1"/>
                </a:solidFill>
                <a:latin typeface="Symbol" charset="2"/>
                <a:cs typeface="Symbol" charset="2"/>
              </a:rPr>
              <a:t>  ≈ </a:t>
            </a:r>
            <a:r>
              <a:rPr lang="en-US" b="1" dirty="0" smtClean="0">
                <a:solidFill>
                  <a:schemeClr val="bg1"/>
                </a:solidFill>
                <a:latin typeface="Symbol" charset="2"/>
                <a:cs typeface="Symbol" charset="2"/>
              </a:rPr>
              <a:t>2.9°</a:t>
            </a:r>
            <a:r>
              <a:rPr lang="en-US" b="1" dirty="0">
                <a:solidFill>
                  <a:schemeClr val="bg1"/>
                </a:solidFill>
                <a:latin typeface="Symbol" charset="2"/>
                <a:cs typeface="Symbol" charset="2"/>
              </a:rPr>
              <a:t>C</a:t>
            </a:r>
            <a:r>
              <a:rPr lang="en-US" b="1" baseline="30000" dirty="0">
                <a:solidFill>
                  <a:schemeClr val="bg1"/>
                </a:solidFill>
                <a:latin typeface="Symbol" charset="2"/>
                <a:cs typeface="Symbol" charset="2"/>
              </a:rPr>
              <a:t>2 </a:t>
            </a:r>
          </a:p>
        </p:txBody>
      </p:sp>
      <p:sp>
        <p:nvSpPr>
          <p:cNvPr id="6" name="Rectangle 5"/>
          <p:cNvSpPr/>
          <p:nvPr/>
        </p:nvSpPr>
        <p:spPr>
          <a:xfrm>
            <a:off x="5144215" y="3059668"/>
            <a:ext cx="825867" cy="36933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b="1" dirty="0">
                <a:solidFill>
                  <a:srgbClr val="FFFFFF"/>
                </a:solidFill>
                <a:latin typeface="Symbol" charset="2"/>
                <a:cs typeface="Symbol" charset="2"/>
              </a:rPr>
              <a:t>S</a:t>
            </a:r>
            <a:r>
              <a:rPr lang="en-US" b="1" dirty="0" smtClean="0">
                <a:solidFill>
                  <a:srgbClr val="FFFFFF"/>
                </a:solidFill>
                <a:latin typeface="Symbol" charset="2"/>
                <a:cs typeface="Symbol" charset="2"/>
              </a:rPr>
              <a:t>  </a:t>
            </a:r>
            <a:r>
              <a:rPr lang="en-US" b="1" dirty="0">
                <a:solidFill>
                  <a:srgbClr val="FFFFFF"/>
                </a:solidFill>
                <a:latin typeface="Symbol" charset="2"/>
                <a:cs typeface="Symbol" charset="2"/>
              </a:rPr>
              <a:t>≈ </a:t>
            </a:r>
            <a:r>
              <a:rPr lang="en-US" b="1" dirty="0" smtClean="0">
                <a:solidFill>
                  <a:srgbClr val="FFFFFF"/>
                </a:solidFill>
                <a:latin typeface="Symbol" charset="2"/>
                <a:cs typeface="Symbol" charset="2"/>
              </a:rPr>
              <a:t>0.3</a:t>
            </a:r>
            <a:r>
              <a:rPr lang="en-US" b="1" baseline="30000" dirty="0" smtClean="0">
                <a:solidFill>
                  <a:srgbClr val="FFFFFF"/>
                </a:solidFill>
                <a:latin typeface="Symbol" charset="2"/>
                <a:cs typeface="Symbol" charset="2"/>
              </a:rPr>
              <a:t> </a:t>
            </a:r>
            <a:endParaRPr lang="en-US" b="1" baseline="30000" dirty="0">
              <a:solidFill>
                <a:srgbClr val="FFFFFF"/>
              </a:solidFill>
              <a:latin typeface="Symbol" charset="2"/>
              <a:cs typeface="Symbol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0571547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xtreme4.0_5.0_1900_199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6893" y="-8"/>
            <a:ext cx="5296154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7107" y="382480"/>
            <a:ext cx="3057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July Heat Waves: 20</a:t>
            </a:r>
            <a:r>
              <a:rPr lang="en-US" b="1" baseline="30000" dirty="0" smtClean="0"/>
              <a:t>th</a:t>
            </a:r>
            <a:r>
              <a:rPr lang="en-US" b="1" dirty="0" smtClean="0"/>
              <a:t> Century</a:t>
            </a:r>
            <a:endParaRPr lang="en-US" b="1" dirty="0"/>
          </a:p>
        </p:txBody>
      </p:sp>
      <p:sp>
        <p:nvSpPr>
          <p:cNvPr id="3" name="Rectangle 2"/>
          <p:cNvSpPr/>
          <p:nvPr/>
        </p:nvSpPr>
        <p:spPr>
          <a:xfrm>
            <a:off x="413128" y="-32749"/>
            <a:ext cx="8369408" cy="461665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400" b="1" dirty="0"/>
              <a:t>Will </a:t>
            </a:r>
            <a:r>
              <a:rPr lang="en-US" sz="2400" b="1" dirty="0" smtClean="0"/>
              <a:t>Physics of Extreme </a:t>
            </a:r>
            <a:r>
              <a:rPr lang="en-US" sz="2400" b="1" dirty="0"/>
              <a:t>Heat Waves </a:t>
            </a:r>
            <a:r>
              <a:rPr lang="en-US" sz="2400" b="1" dirty="0" smtClean="0"/>
              <a:t>Change in </a:t>
            </a:r>
            <a:r>
              <a:rPr lang="en-US" sz="2400" b="1" dirty="0"/>
              <a:t>the 21</a:t>
            </a:r>
            <a:r>
              <a:rPr lang="en-US" sz="2400" b="1" baseline="30000" dirty="0"/>
              <a:t>st</a:t>
            </a:r>
            <a:r>
              <a:rPr lang="en-US" sz="2400" b="1" dirty="0"/>
              <a:t> Century</a:t>
            </a:r>
            <a:r>
              <a:rPr lang="en-US" sz="2400" b="1" dirty="0" smtClean="0"/>
              <a:t>?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9356214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xtreme4.0_5.0_1900_199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6893" y="-8"/>
            <a:ext cx="5296154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7107" y="382480"/>
            <a:ext cx="3057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July Heat Waves: 20</a:t>
            </a:r>
            <a:r>
              <a:rPr lang="en-US" b="1" baseline="30000" dirty="0" smtClean="0"/>
              <a:t>th</a:t>
            </a:r>
            <a:r>
              <a:rPr lang="en-US" b="1" dirty="0" smtClean="0"/>
              <a:t> Century</a:t>
            </a:r>
            <a:endParaRPr lang="en-US" b="1" dirty="0"/>
          </a:p>
        </p:txBody>
      </p:sp>
      <p:pic>
        <p:nvPicPr>
          <p:cNvPr id="5" name="Picture 4" descr="extreme4.0_5.0_2000_2099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0274" y="-8"/>
            <a:ext cx="5296154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666677" y="383288"/>
            <a:ext cx="31470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July Heat Waves: </a:t>
            </a:r>
            <a:r>
              <a:rPr lang="en-US" b="1" dirty="0" smtClean="0"/>
              <a:t>21</a:t>
            </a:r>
            <a:r>
              <a:rPr lang="en-US" b="1" baseline="30000" dirty="0" smtClean="0"/>
              <a:t>st</a:t>
            </a:r>
            <a:r>
              <a:rPr lang="en-US" b="1" dirty="0" smtClean="0"/>
              <a:t> Century*</a:t>
            </a:r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2126739" y="6414321"/>
            <a:ext cx="41983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CCSM4: Emissions Scenario “Message 8.5” </a:t>
            </a:r>
            <a:endParaRPr lang="en-US" i="1" dirty="0"/>
          </a:p>
        </p:txBody>
      </p:sp>
      <p:sp>
        <p:nvSpPr>
          <p:cNvPr id="8" name="TextBox 7"/>
          <p:cNvSpPr txBox="1"/>
          <p:nvPr/>
        </p:nvSpPr>
        <p:spPr>
          <a:xfrm>
            <a:off x="413114" y="-32211"/>
            <a:ext cx="8354109" cy="461665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b="1" dirty="0"/>
              <a:t>Will Physics of Extreme Heat Waves Change in the 21</a:t>
            </a:r>
            <a:r>
              <a:rPr lang="en-US" sz="2400" b="1" baseline="30000" dirty="0"/>
              <a:t>st</a:t>
            </a:r>
            <a:r>
              <a:rPr lang="en-US" sz="2400" b="1" dirty="0"/>
              <a:t> </a:t>
            </a:r>
            <a:r>
              <a:rPr lang="en-US" sz="2400" b="1" dirty="0" smtClean="0"/>
              <a:t>Century?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5832525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xtreme4.0_5.0_1900_199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6893" y="-8"/>
            <a:ext cx="5296154" cy="6858000"/>
          </a:xfrm>
          <a:prstGeom prst="rect">
            <a:avLst/>
          </a:prstGeom>
        </p:spPr>
      </p:pic>
      <p:pic>
        <p:nvPicPr>
          <p:cNvPr id="4" name="Picture 3" descr="extreme10.0_15.0_2000_2099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0325" y="0"/>
            <a:ext cx="5296154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05665" y="382475"/>
            <a:ext cx="30572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July Heat Waves: 20</a:t>
            </a:r>
            <a:r>
              <a:rPr lang="en-US" b="1" baseline="30000" dirty="0"/>
              <a:t>th</a:t>
            </a:r>
            <a:r>
              <a:rPr lang="en-US" b="1" dirty="0"/>
              <a:t> Century</a:t>
            </a:r>
          </a:p>
        </p:txBody>
      </p:sp>
      <p:sp>
        <p:nvSpPr>
          <p:cNvPr id="6" name="Rectangle 5"/>
          <p:cNvSpPr/>
          <p:nvPr/>
        </p:nvSpPr>
        <p:spPr>
          <a:xfrm>
            <a:off x="4643358" y="383010"/>
            <a:ext cx="32624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July Heat Waves: 21</a:t>
            </a:r>
            <a:r>
              <a:rPr lang="en-US" b="1" baseline="30000" dirty="0"/>
              <a:t>st</a:t>
            </a:r>
            <a:r>
              <a:rPr lang="en-US" b="1" dirty="0"/>
              <a:t> Century</a:t>
            </a:r>
            <a:r>
              <a:rPr lang="en-US" b="1" dirty="0" smtClean="0"/>
              <a:t>**</a:t>
            </a:r>
            <a:endParaRPr lang="en-US" b="1" dirty="0"/>
          </a:p>
        </p:txBody>
      </p:sp>
      <p:sp>
        <p:nvSpPr>
          <p:cNvPr id="7" name="Rectangle 6"/>
          <p:cNvSpPr/>
          <p:nvPr/>
        </p:nvSpPr>
        <p:spPr>
          <a:xfrm>
            <a:off x="2120926" y="6413015"/>
            <a:ext cx="41983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/>
              <a:t>CCSM4: Emissions Scenario “Message 8.5”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13084" y="-30598"/>
            <a:ext cx="8334734" cy="461665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400" b="1" dirty="0"/>
              <a:t>Will Physics of Extreme Heat Waves Change in the 21</a:t>
            </a:r>
            <a:r>
              <a:rPr lang="en-US" sz="2400" b="1" baseline="30000" dirty="0"/>
              <a:t>st</a:t>
            </a:r>
            <a:r>
              <a:rPr lang="en-US" sz="2400" b="1" dirty="0"/>
              <a:t> Century</a:t>
            </a:r>
            <a:r>
              <a:rPr lang="en-US" sz="2400" b="1" dirty="0" smtClean="0"/>
              <a:t>?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8182262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looding-mississippi-APR29201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889000"/>
            <a:ext cx="7620000" cy="5080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503829" y="28455"/>
            <a:ext cx="21532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April 29 2010</a:t>
            </a:r>
            <a:endParaRPr lang="en-US" sz="28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4054650" y="6225824"/>
            <a:ext cx="9335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MODIS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36896694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7618" y="206642"/>
            <a:ext cx="8818737" cy="5632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Physics of Extreme Climate Events:</a:t>
            </a:r>
          </a:p>
          <a:p>
            <a:pPr algn="ctr"/>
            <a:r>
              <a:rPr lang="en-US" sz="2400" b="1" dirty="0" smtClean="0"/>
              <a:t>Illustration Via Attribution of Two Cases</a:t>
            </a:r>
          </a:p>
          <a:p>
            <a:pPr algn="ctr"/>
            <a:endParaRPr lang="en-US" sz="2400" b="1" dirty="0" smtClean="0"/>
          </a:p>
          <a:p>
            <a:pPr algn="ctr"/>
            <a:r>
              <a:rPr lang="en-US" sz="2400" b="1" dirty="0" smtClean="0"/>
              <a:t>Martin </a:t>
            </a:r>
            <a:r>
              <a:rPr lang="en-US" sz="2400" b="1" dirty="0" err="1" smtClean="0"/>
              <a:t>Hoerling</a:t>
            </a:r>
            <a:endParaRPr lang="en-US" sz="2400" b="1" dirty="0" smtClean="0"/>
          </a:p>
          <a:p>
            <a:pPr algn="ctr"/>
            <a:endParaRPr lang="en-US" sz="2400" b="1" dirty="0" smtClean="0"/>
          </a:p>
          <a:p>
            <a:pPr algn="ctr"/>
            <a:r>
              <a:rPr lang="en-US" dirty="0" smtClean="0"/>
              <a:t> with Kathy </a:t>
            </a:r>
            <a:r>
              <a:rPr lang="en-US" dirty="0" err="1" smtClean="0"/>
              <a:t>Pegion</a:t>
            </a:r>
            <a:r>
              <a:rPr lang="en-US" dirty="0" smtClean="0"/>
              <a:t>, Judith </a:t>
            </a:r>
            <a:r>
              <a:rPr lang="en-US" dirty="0" err="1" smtClean="0"/>
              <a:t>Perlwitz</a:t>
            </a:r>
            <a:r>
              <a:rPr lang="en-US" dirty="0" smtClean="0"/>
              <a:t>, Jon </a:t>
            </a:r>
            <a:r>
              <a:rPr lang="en-US" dirty="0" err="1" smtClean="0"/>
              <a:t>Eischeid</a:t>
            </a:r>
            <a:r>
              <a:rPr lang="en-US" dirty="0" smtClean="0"/>
              <a:t>, and </a:t>
            </a:r>
            <a:r>
              <a:rPr lang="en-US" dirty="0" err="1" smtClean="0"/>
              <a:t>Xiaowei</a:t>
            </a:r>
            <a:r>
              <a:rPr lang="en-US" dirty="0" smtClean="0"/>
              <a:t> </a:t>
            </a:r>
            <a:r>
              <a:rPr lang="en-US" dirty="0" err="1" smtClean="0"/>
              <a:t>Quan</a:t>
            </a:r>
            <a:endParaRPr lang="en-US" dirty="0" smtClean="0"/>
          </a:p>
          <a:p>
            <a:pPr algn="ctr"/>
            <a:endParaRPr lang="en-US" dirty="0" smtClean="0"/>
          </a:p>
          <a:p>
            <a:pPr algn="ctr"/>
            <a:endParaRPr lang="en-US" dirty="0" smtClean="0"/>
          </a:p>
          <a:p>
            <a:r>
              <a:rPr lang="en-US" sz="2400" b="1" dirty="0" smtClean="0"/>
              <a:t>What are </a:t>
            </a:r>
            <a:r>
              <a:rPr lang="en-US" sz="2400" b="1" u="sng" dirty="0" smtClean="0"/>
              <a:t>extreme climate events</a:t>
            </a:r>
            <a:r>
              <a:rPr lang="en-US" sz="2400" b="1" i="1" dirty="0" smtClean="0"/>
              <a:t>, from a physical perspective</a:t>
            </a:r>
            <a:r>
              <a:rPr lang="en-US" sz="2400" b="1" dirty="0" smtClean="0"/>
              <a:t>?</a:t>
            </a:r>
          </a:p>
          <a:p>
            <a:endParaRPr lang="en-US" b="1" dirty="0" smtClean="0"/>
          </a:p>
          <a:p>
            <a:r>
              <a:rPr lang="en-US" b="1" dirty="0" smtClean="0"/>
              <a:t>They are often  a sequence of weather events whose cumulative affects over weeks or months can result in an extreme time averaged state.  </a:t>
            </a:r>
          </a:p>
          <a:p>
            <a:endParaRPr lang="en-US" b="1" dirty="0"/>
          </a:p>
          <a:p>
            <a:r>
              <a:rPr lang="en-US" dirty="0" smtClean="0"/>
              <a:t> ° A severe seasonal drought as a consequence of too many, consecutive sunny days.</a:t>
            </a:r>
          </a:p>
          <a:p>
            <a:r>
              <a:rPr lang="en-US" dirty="0"/>
              <a:t> </a:t>
            </a:r>
            <a:r>
              <a:rPr lang="en-US" dirty="0" smtClean="0"/>
              <a:t>° A intense monthly heat wave as a consequence of an unbroken string of hot days.</a:t>
            </a:r>
          </a:p>
          <a:p>
            <a:r>
              <a:rPr lang="en-US" dirty="0"/>
              <a:t> </a:t>
            </a:r>
            <a:r>
              <a:rPr lang="en-US" dirty="0" smtClean="0"/>
              <a:t>° A record seasonal flood due to numerous heavy rain events on saturated soils.</a:t>
            </a:r>
          </a:p>
          <a:p>
            <a:endParaRPr lang="en-US" b="1" dirty="0"/>
          </a:p>
          <a:p>
            <a:endParaRPr lang="en-US" dirty="0" smtClean="0"/>
          </a:p>
        </p:txBody>
      </p:sp>
      <p:cxnSp>
        <p:nvCxnSpPr>
          <p:cNvPr id="7" name="Straight Connector 6"/>
          <p:cNvCxnSpPr/>
          <p:nvPr/>
        </p:nvCxnSpPr>
        <p:spPr>
          <a:xfrm>
            <a:off x="692710" y="1909758"/>
            <a:ext cx="7904004" cy="266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2461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503829" y="28455"/>
            <a:ext cx="21532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April 28 2011</a:t>
            </a:r>
            <a:endParaRPr lang="en-US" sz="28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4054650" y="6225824"/>
            <a:ext cx="9335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MODIS</a:t>
            </a:r>
            <a:endParaRPr lang="en-US" sz="2000" b="1" dirty="0"/>
          </a:p>
        </p:txBody>
      </p:sp>
      <p:pic>
        <p:nvPicPr>
          <p:cNvPr id="5" name="Picture 4" descr="flooding-mississippi-APR28201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889000"/>
            <a:ext cx="7620000" cy="5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3287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hiovalley.april.pp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105" y="473289"/>
            <a:ext cx="7740303" cy="4719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1363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ria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004" y="533400"/>
            <a:ext cx="7516368" cy="577291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273231" y="3576687"/>
            <a:ext cx="48082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latin typeface="Cambria"/>
                <a:cs typeface="Cambria"/>
              </a:rPr>
              <a:t>H</a:t>
            </a:r>
            <a:endParaRPr lang="en-US" sz="3200" b="1" dirty="0">
              <a:latin typeface="Cambria"/>
              <a:cs typeface="Cambria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473964" y="3269629"/>
            <a:ext cx="480821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latin typeface="Cambria"/>
                <a:cs typeface="Cambria"/>
              </a:rPr>
              <a:t>H</a:t>
            </a:r>
          </a:p>
        </p:txBody>
      </p:sp>
      <p:sp>
        <p:nvSpPr>
          <p:cNvPr id="8" name="Rectangle 7"/>
          <p:cNvSpPr/>
          <p:nvPr/>
        </p:nvSpPr>
        <p:spPr>
          <a:xfrm>
            <a:off x="5651018" y="1546093"/>
            <a:ext cx="410689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smtClean="0">
                <a:latin typeface="Cambria"/>
                <a:cs typeface="Cambria"/>
              </a:rPr>
              <a:t>L</a:t>
            </a:r>
            <a:endParaRPr lang="en-US" sz="3200" b="1" dirty="0">
              <a:latin typeface="Cambria"/>
              <a:cs typeface="Cambria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575955" y="76496"/>
            <a:ext cx="5878708" cy="40011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000" dirty="0" smtClean="0"/>
              <a:t>Persistent Synoptic Forcing of  the Heavy Rains in 2011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2852254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pril.stormtrackforcin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399" y="533400"/>
            <a:ext cx="8345424" cy="576986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75958" y="74621"/>
            <a:ext cx="5878708" cy="40011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000" dirty="0"/>
              <a:t>Persistent Synoptic Forcing of  the Heavy Rains in </a:t>
            </a:r>
            <a:r>
              <a:rPr lang="en-US" sz="2000" dirty="0" smtClean="0"/>
              <a:t>2011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6045943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pril_comp.ppt+500z-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000" y="533400"/>
            <a:ext cx="7348728" cy="577291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412024" y="3608984"/>
            <a:ext cx="35718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L</a:t>
            </a:r>
            <a:endParaRPr lang="en-US" sz="3200" b="1" dirty="0"/>
          </a:p>
        </p:txBody>
      </p:sp>
      <p:sp>
        <p:nvSpPr>
          <p:cNvPr id="4" name="Rectangle 3"/>
          <p:cNvSpPr/>
          <p:nvPr/>
        </p:nvSpPr>
        <p:spPr>
          <a:xfrm>
            <a:off x="5792612" y="4164004"/>
            <a:ext cx="443551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smtClean="0"/>
              <a:t>H</a:t>
            </a:r>
            <a:endParaRPr lang="en-US" sz="3200" b="1" dirty="0"/>
          </a:p>
        </p:txBody>
      </p:sp>
      <p:sp>
        <p:nvSpPr>
          <p:cNvPr id="5" name="Rectangle 4"/>
          <p:cNvSpPr/>
          <p:nvPr/>
        </p:nvSpPr>
        <p:spPr>
          <a:xfrm>
            <a:off x="6909555" y="2479365"/>
            <a:ext cx="358191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/>
              <a:t>L</a:t>
            </a:r>
          </a:p>
        </p:txBody>
      </p:sp>
      <p:sp>
        <p:nvSpPr>
          <p:cNvPr id="6" name="Rectangle 5"/>
          <p:cNvSpPr/>
          <p:nvPr/>
        </p:nvSpPr>
        <p:spPr>
          <a:xfrm>
            <a:off x="5663906" y="1515494"/>
            <a:ext cx="443551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smtClean="0"/>
              <a:t>H</a:t>
            </a:r>
            <a:endParaRPr lang="en-US" sz="3200" b="1" dirty="0"/>
          </a:p>
        </p:txBody>
      </p:sp>
      <p:sp>
        <p:nvSpPr>
          <p:cNvPr id="7" name="Rectangle 6"/>
          <p:cNvSpPr/>
          <p:nvPr/>
        </p:nvSpPr>
        <p:spPr>
          <a:xfrm>
            <a:off x="2083576" y="2043312"/>
            <a:ext cx="443551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smtClean="0"/>
              <a:t>H</a:t>
            </a:r>
            <a:endParaRPr lang="en-US" sz="32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292144" y="44826"/>
            <a:ext cx="8565741" cy="40011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000" dirty="0" smtClean="0"/>
              <a:t>Monthly Averaged 500 </a:t>
            </a:r>
            <a:r>
              <a:rPr lang="en-US" sz="2000" dirty="0" err="1" smtClean="0"/>
              <a:t>hPa</a:t>
            </a:r>
            <a:r>
              <a:rPr lang="en-US" sz="2000" dirty="0" smtClean="0"/>
              <a:t> Heights Not Strong Determinant of Heavy April Rains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3881052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hio.ap.obs+ccsm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000" y="1054100"/>
            <a:ext cx="4803648" cy="474268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94512" y="212049"/>
            <a:ext cx="7548911" cy="46166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400" b="1" dirty="0"/>
              <a:t>Statistics of April Monthly PCPN: Observed </a:t>
            </a:r>
            <a:r>
              <a:rPr lang="en-US" sz="2400" b="1" dirty="0" err="1"/>
              <a:t>vs</a:t>
            </a:r>
            <a:r>
              <a:rPr lang="en-US" sz="2400" b="1" dirty="0"/>
              <a:t> </a:t>
            </a:r>
            <a:r>
              <a:rPr lang="en-US" sz="2400" b="1" dirty="0" smtClean="0"/>
              <a:t>Simulations</a:t>
            </a:r>
            <a:endParaRPr lang="en-US" sz="2400" b="1" dirty="0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4391262" y="1529950"/>
            <a:ext cx="0" cy="3748378"/>
          </a:xfrm>
          <a:prstGeom prst="line">
            <a:avLst/>
          </a:prstGeom>
          <a:ln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4850279" y="1834868"/>
            <a:ext cx="1714281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b="1" i="1" dirty="0"/>
              <a:t>l</a:t>
            </a:r>
            <a:r>
              <a:rPr lang="en-US" b="1" i="1" dirty="0" smtClean="0"/>
              <a:t>ittle mean bias</a:t>
            </a:r>
            <a:endParaRPr lang="en-US" b="1" i="1" dirty="0"/>
          </a:p>
        </p:txBody>
      </p:sp>
    </p:spTree>
    <p:extLst>
      <p:ext uri="{BB962C8B-B14F-4D97-AF65-F5344CB8AC3E}">
        <p14:creationId xmlns:p14="http://schemas.microsoft.com/office/powerpoint/2010/main" val="2605757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hio.ap.obs+ccsm4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7100" y="1054100"/>
            <a:ext cx="4739640" cy="4742688"/>
          </a:xfrm>
          <a:prstGeom prst="rect">
            <a:avLst/>
          </a:prstGeom>
        </p:spPr>
      </p:pic>
      <p:cxnSp>
        <p:nvCxnSpPr>
          <p:cNvPr id="4" name="Straight Arrow Connector 3"/>
          <p:cNvCxnSpPr/>
          <p:nvPr/>
        </p:nvCxnSpPr>
        <p:spPr>
          <a:xfrm flipV="1">
            <a:off x="7059148" y="4773442"/>
            <a:ext cx="0" cy="520184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6824206" y="4450366"/>
            <a:ext cx="5922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i="1" dirty="0" smtClean="0"/>
              <a:t>2011</a:t>
            </a:r>
            <a:endParaRPr lang="en-US" sz="1400" b="1" i="1" dirty="0"/>
          </a:p>
        </p:txBody>
      </p:sp>
      <p:sp>
        <p:nvSpPr>
          <p:cNvPr id="9" name="TextBox 8"/>
          <p:cNvSpPr txBox="1"/>
          <p:nvPr/>
        </p:nvSpPr>
        <p:spPr>
          <a:xfrm>
            <a:off x="122365" y="214203"/>
            <a:ext cx="8966818" cy="46166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400" b="1" dirty="0"/>
              <a:t>Statistics of April Monthly </a:t>
            </a:r>
            <a:r>
              <a:rPr lang="en-US" sz="2400" b="1" dirty="0" smtClean="0"/>
              <a:t>PCPN </a:t>
            </a:r>
            <a:r>
              <a:rPr lang="en-US" sz="2400" b="1" i="1" dirty="0" smtClean="0"/>
              <a:t>Anomalies </a:t>
            </a:r>
            <a:r>
              <a:rPr lang="en-US" sz="2400" b="1" dirty="0" smtClean="0"/>
              <a:t>: </a:t>
            </a:r>
            <a:r>
              <a:rPr lang="en-US" sz="2400" b="1" dirty="0"/>
              <a:t>Observed </a:t>
            </a:r>
            <a:r>
              <a:rPr lang="en-US" sz="2400" b="1" dirty="0" err="1"/>
              <a:t>vs</a:t>
            </a:r>
            <a:r>
              <a:rPr lang="en-US" sz="2400" b="1" dirty="0"/>
              <a:t> </a:t>
            </a:r>
            <a:r>
              <a:rPr lang="en-US" sz="2400" b="1" dirty="0" smtClean="0"/>
              <a:t>Simulations</a:t>
            </a:r>
            <a:endParaRPr lang="en-US" sz="2400" b="1" dirty="0"/>
          </a:p>
        </p:txBody>
      </p:sp>
      <p:sp>
        <p:nvSpPr>
          <p:cNvPr id="10" name="Rectangle 9"/>
          <p:cNvSpPr/>
          <p:nvPr/>
        </p:nvSpPr>
        <p:spPr>
          <a:xfrm>
            <a:off x="5407435" y="1959176"/>
            <a:ext cx="1428596" cy="646331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b="1" dirty="0" smtClean="0">
                <a:latin typeface="Symbol" charset="2"/>
                <a:cs typeface="Symbol" charset="2"/>
              </a:rPr>
              <a:t>σ</a:t>
            </a:r>
            <a:r>
              <a:rPr lang="en-US" b="1" baseline="-25000" dirty="0" smtClean="0">
                <a:latin typeface="Symbol" charset="2"/>
                <a:cs typeface="Symbol" charset="2"/>
              </a:rPr>
              <a:t>obs</a:t>
            </a:r>
            <a:r>
              <a:rPr lang="en-US" b="1" baseline="30000" dirty="0" smtClean="0">
                <a:latin typeface="Symbol" charset="2"/>
                <a:cs typeface="Symbol" charset="2"/>
              </a:rPr>
              <a:t>2</a:t>
            </a:r>
            <a:r>
              <a:rPr lang="en-US" b="1" dirty="0" smtClean="0">
                <a:latin typeface="Symbol" charset="2"/>
                <a:cs typeface="Symbol" charset="2"/>
              </a:rPr>
              <a:t>  </a:t>
            </a:r>
            <a:r>
              <a:rPr lang="en-US" b="1" dirty="0">
                <a:latin typeface="Symbol" charset="2"/>
                <a:cs typeface="Symbol" charset="2"/>
              </a:rPr>
              <a:t>≈ </a:t>
            </a:r>
            <a:r>
              <a:rPr lang="en-US" b="1" dirty="0" smtClean="0">
                <a:latin typeface="Symbol" charset="2"/>
                <a:cs typeface="Symbol" charset="2"/>
              </a:rPr>
              <a:t>1.8 in</a:t>
            </a:r>
            <a:r>
              <a:rPr lang="en-US" b="1" baseline="30000" dirty="0" smtClean="0">
                <a:latin typeface="Symbol" charset="2"/>
                <a:cs typeface="Symbol" charset="2"/>
              </a:rPr>
              <a:t>2</a:t>
            </a:r>
          </a:p>
          <a:p>
            <a:r>
              <a:rPr lang="en-US" b="1" dirty="0" smtClean="0">
                <a:latin typeface="Symbol" charset="2"/>
                <a:cs typeface="Symbol" charset="2"/>
              </a:rPr>
              <a:t>σ</a:t>
            </a:r>
            <a:r>
              <a:rPr lang="en-US" b="1" baseline="-25000" dirty="0" smtClean="0">
                <a:latin typeface="Symbol" charset="2"/>
                <a:cs typeface="Symbol" charset="2"/>
              </a:rPr>
              <a:t>csm</a:t>
            </a:r>
            <a:r>
              <a:rPr lang="en-US" b="1" baseline="30000" dirty="0" smtClean="0">
                <a:latin typeface="Symbol" charset="2"/>
                <a:cs typeface="Symbol" charset="2"/>
              </a:rPr>
              <a:t>2</a:t>
            </a:r>
            <a:r>
              <a:rPr lang="en-US" b="1" dirty="0" smtClean="0">
                <a:latin typeface="Symbol" charset="2"/>
                <a:cs typeface="Symbol" charset="2"/>
              </a:rPr>
              <a:t>  </a:t>
            </a:r>
            <a:r>
              <a:rPr lang="en-US" b="1" dirty="0">
                <a:latin typeface="Symbol" charset="2"/>
                <a:cs typeface="Symbol" charset="2"/>
              </a:rPr>
              <a:t>≈ </a:t>
            </a:r>
            <a:r>
              <a:rPr lang="en-US" b="1" dirty="0" smtClean="0">
                <a:latin typeface="Symbol" charset="2"/>
                <a:cs typeface="Symbol" charset="2"/>
              </a:rPr>
              <a:t>1.3 in</a:t>
            </a:r>
            <a:r>
              <a:rPr lang="en-US" b="1" baseline="30000" dirty="0" smtClean="0">
                <a:latin typeface="Symbol" charset="2"/>
                <a:cs typeface="Symbol" charset="2"/>
              </a:rPr>
              <a:t>2 </a:t>
            </a:r>
            <a:endParaRPr lang="en-US" b="1" baseline="30000" dirty="0">
              <a:latin typeface="Symbol" charset="2"/>
              <a:cs typeface="Symbol" charset="2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783613" y="3151697"/>
            <a:ext cx="813043" cy="369332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b="1" dirty="0" smtClean="0">
                <a:latin typeface="Symbol" charset="2"/>
                <a:cs typeface="Symbol" charset="2"/>
              </a:rPr>
              <a:t>S ≈ 0.4</a:t>
            </a:r>
          </a:p>
        </p:txBody>
      </p:sp>
    </p:spTree>
    <p:extLst>
      <p:ext uri="{BB962C8B-B14F-4D97-AF65-F5344CB8AC3E}">
        <p14:creationId xmlns:p14="http://schemas.microsoft.com/office/powerpoint/2010/main" val="42605534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21321" y="44562"/>
            <a:ext cx="8314145" cy="461665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400" b="1" dirty="0" smtClean="0"/>
              <a:t>The 2011 Extreme Rains: Climate Change or Climate Variability?</a:t>
            </a:r>
            <a:endParaRPr lang="en-US" sz="2400" b="1" dirty="0"/>
          </a:p>
        </p:txBody>
      </p:sp>
      <p:pic>
        <p:nvPicPr>
          <p:cNvPr id="2" name="Picture 1" descr="ohio.aprp.ccsm4.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7100" y="1054100"/>
            <a:ext cx="4739640" cy="474268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55191" y="1943036"/>
            <a:ext cx="1184940" cy="646331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b="1" dirty="0">
                <a:latin typeface="Symbol" charset="2"/>
                <a:cs typeface="Symbol" charset="2"/>
              </a:rPr>
              <a:t>σ</a:t>
            </a:r>
            <a:r>
              <a:rPr lang="en-US" b="1" baseline="30000" dirty="0">
                <a:latin typeface="Symbol" charset="2"/>
                <a:cs typeface="Symbol" charset="2"/>
              </a:rPr>
              <a:t>2</a:t>
            </a:r>
            <a:r>
              <a:rPr lang="en-US" b="1" dirty="0">
                <a:latin typeface="Symbol" charset="2"/>
                <a:cs typeface="Symbol" charset="2"/>
              </a:rPr>
              <a:t>  ≈ </a:t>
            </a:r>
            <a:r>
              <a:rPr lang="en-US" b="1" dirty="0" smtClean="0">
                <a:latin typeface="Symbol" charset="2"/>
                <a:cs typeface="Symbol" charset="2"/>
              </a:rPr>
              <a:t>1.3 in</a:t>
            </a:r>
            <a:r>
              <a:rPr lang="en-US" b="1" baseline="30000" dirty="0" smtClean="0">
                <a:latin typeface="Symbol" charset="2"/>
                <a:cs typeface="Symbol" charset="2"/>
              </a:rPr>
              <a:t>2 </a:t>
            </a:r>
            <a:endParaRPr lang="en-US" b="1" baseline="30000" dirty="0">
              <a:latin typeface="Symbol" charset="2"/>
              <a:cs typeface="Symbol" charset="2"/>
            </a:endParaRPr>
          </a:p>
          <a:p>
            <a:r>
              <a:rPr lang="en-US" dirty="0">
                <a:latin typeface="Symbol" charset="2"/>
                <a:cs typeface="Symbol" charset="2"/>
              </a:rPr>
              <a:t>S</a:t>
            </a:r>
            <a:r>
              <a:rPr lang="en-US" b="1" dirty="0" smtClean="0">
                <a:latin typeface="Symbol" charset="2"/>
                <a:cs typeface="Symbol" charset="2"/>
              </a:rPr>
              <a:t>  </a:t>
            </a:r>
            <a:r>
              <a:rPr lang="en-US" b="1" dirty="0">
                <a:latin typeface="Symbol" charset="2"/>
                <a:cs typeface="Symbol" charset="2"/>
              </a:rPr>
              <a:t>≈  </a:t>
            </a:r>
            <a:r>
              <a:rPr lang="en-US" b="1" dirty="0" smtClean="0">
                <a:latin typeface="Symbol" charset="2"/>
                <a:cs typeface="Symbol" charset="2"/>
              </a:rPr>
              <a:t> 0.40</a:t>
            </a:r>
            <a:endParaRPr lang="en-US" b="1" baseline="30000" dirty="0">
              <a:latin typeface="Symbol" charset="2"/>
              <a:cs typeface="Symbol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2126683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21321" y="44562"/>
            <a:ext cx="8314145" cy="461665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400" b="1" dirty="0" smtClean="0"/>
              <a:t>The 2011 Extreme Rains: Climate Change or Climate Variability?</a:t>
            </a:r>
            <a:endParaRPr lang="en-US" sz="2400" b="1" dirty="0"/>
          </a:p>
        </p:txBody>
      </p:sp>
      <p:pic>
        <p:nvPicPr>
          <p:cNvPr id="2" name="Picture 1" descr="ohio.aprp.ccsm4.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7100" y="1054100"/>
            <a:ext cx="4739640" cy="4742688"/>
          </a:xfrm>
          <a:prstGeom prst="rect">
            <a:avLst/>
          </a:prstGeom>
        </p:spPr>
      </p:pic>
      <p:cxnSp>
        <p:nvCxnSpPr>
          <p:cNvPr id="4" name="Straight Arrow Connector 3"/>
          <p:cNvCxnSpPr/>
          <p:nvPr/>
        </p:nvCxnSpPr>
        <p:spPr>
          <a:xfrm flipV="1">
            <a:off x="7059148" y="4773442"/>
            <a:ext cx="0" cy="520184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6826994" y="4404110"/>
            <a:ext cx="7091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/>
              <a:t>2011</a:t>
            </a:r>
          </a:p>
        </p:txBody>
      </p:sp>
      <p:sp>
        <p:nvSpPr>
          <p:cNvPr id="5" name="Rectangle 4"/>
          <p:cNvSpPr/>
          <p:nvPr/>
        </p:nvSpPr>
        <p:spPr>
          <a:xfrm>
            <a:off x="2739115" y="5937051"/>
            <a:ext cx="41643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CCSM4 Emissions Scenario “Message 8.5”</a:t>
            </a:r>
          </a:p>
        </p:txBody>
      </p:sp>
      <p:sp>
        <p:nvSpPr>
          <p:cNvPr id="6" name="Rectangle 5"/>
          <p:cNvSpPr/>
          <p:nvPr/>
        </p:nvSpPr>
        <p:spPr>
          <a:xfrm>
            <a:off x="5670367" y="3121171"/>
            <a:ext cx="1156627" cy="646331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b="1" dirty="0">
                <a:latin typeface="Symbol" charset="2"/>
                <a:cs typeface="Symbol" charset="2"/>
              </a:rPr>
              <a:t>σ</a:t>
            </a:r>
            <a:r>
              <a:rPr lang="en-US" b="1" baseline="30000" dirty="0">
                <a:latin typeface="Symbol" charset="2"/>
                <a:cs typeface="Symbol" charset="2"/>
              </a:rPr>
              <a:t>2</a:t>
            </a:r>
            <a:r>
              <a:rPr lang="en-US" b="1" dirty="0">
                <a:latin typeface="Symbol" charset="2"/>
                <a:cs typeface="Symbol" charset="2"/>
              </a:rPr>
              <a:t>  ≈ </a:t>
            </a:r>
            <a:r>
              <a:rPr lang="en-US" b="1" dirty="0" smtClean="0">
                <a:latin typeface="Symbol" charset="2"/>
                <a:cs typeface="Symbol" charset="2"/>
              </a:rPr>
              <a:t>2.3 </a:t>
            </a:r>
            <a:r>
              <a:rPr lang="en-US" b="1" dirty="0">
                <a:latin typeface="Symbol" charset="2"/>
                <a:cs typeface="Symbol" charset="2"/>
              </a:rPr>
              <a:t>in</a:t>
            </a:r>
            <a:r>
              <a:rPr lang="en-US" b="1" baseline="30000" dirty="0">
                <a:latin typeface="Symbol" charset="2"/>
                <a:cs typeface="Symbol" charset="2"/>
              </a:rPr>
              <a:t>2 </a:t>
            </a:r>
          </a:p>
          <a:p>
            <a:r>
              <a:rPr lang="en-US" dirty="0">
                <a:latin typeface="Symbol" charset="2"/>
                <a:cs typeface="Symbol" charset="2"/>
              </a:rPr>
              <a:t>S</a:t>
            </a:r>
            <a:r>
              <a:rPr lang="en-US" b="1" dirty="0">
                <a:latin typeface="Symbol" charset="2"/>
                <a:cs typeface="Symbol" charset="2"/>
              </a:rPr>
              <a:t>  ≈   </a:t>
            </a:r>
            <a:r>
              <a:rPr lang="en-US" b="1" dirty="0" smtClean="0">
                <a:latin typeface="Symbol" charset="2"/>
                <a:cs typeface="Symbol" charset="2"/>
              </a:rPr>
              <a:t>0.38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09679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21321" y="44562"/>
            <a:ext cx="8314145" cy="461665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400" b="1" dirty="0" smtClean="0"/>
              <a:t>The 2011 Extreme Rains: Climate Change or Climate Variability?</a:t>
            </a:r>
            <a:endParaRPr lang="en-US" sz="2400" b="1" dirty="0"/>
          </a:p>
        </p:txBody>
      </p:sp>
      <p:pic>
        <p:nvPicPr>
          <p:cNvPr id="5" name="Picture 4" descr="ohio.aprp.ccsm4.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7100" y="1054100"/>
            <a:ext cx="4739640" cy="474268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734620" y="5937046"/>
            <a:ext cx="41643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CCSM4 Emissions Scenario “Message 8.5”</a:t>
            </a:r>
          </a:p>
        </p:txBody>
      </p:sp>
      <p:sp>
        <p:nvSpPr>
          <p:cNvPr id="8" name="Rectangle 7"/>
          <p:cNvSpPr/>
          <p:nvPr/>
        </p:nvSpPr>
        <p:spPr>
          <a:xfrm>
            <a:off x="2841360" y="3687223"/>
            <a:ext cx="1263731" cy="646331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b="1" dirty="0">
                <a:latin typeface="Symbol" charset="2"/>
                <a:cs typeface="Symbol" charset="2"/>
              </a:rPr>
              <a:t>σ</a:t>
            </a:r>
            <a:r>
              <a:rPr lang="en-US" b="1" baseline="30000" dirty="0">
                <a:latin typeface="Symbol" charset="2"/>
                <a:cs typeface="Symbol" charset="2"/>
              </a:rPr>
              <a:t>2</a:t>
            </a:r>
            <a:r>
              <a:rPr lang="en-US" b="1" dirty="0">
                <a:latin typeface="Symbol" charset="2"/>
                <a:cs typeface="Symbol" charset="2"/>
              </a:rPr>
              <a:t>  ≈ </a:t>
            </a:r>
            <a:r>
              <a:rPr lang="en-US" b="1" dirty="0" smtClean="0">
                <a:latin typeface="Symbol" charset="2"/>
                <a:cs typeface="Symbol" charset="2"/>
              </a:rPr>
              <a:t>2.2 </a:t>
            </a:r>
            <a:r>
              <a:rPr lang="en-US" b="1" dirty="0">
                <a:latin typeface="Symbol" charset="2"/>
                <a:cs typeface="Symbol" charset="2"/>
              </a:rPr>
              <a:t>in</a:t>
            </a:r>
            <a:r>
              <a:rPr lang="en-US" b="1" baseline="30000" dirty="0">
                <a:latin typeface="Symbol" charset="2"/>
                <a:cs typeface="Symbol" charset="2"/>
              </a:rPr>
              <a:t>2 </a:t>
            </a:r>
          </a:p>
          <a:p>
            <a:r>
              <a:rPr lang="en-US" dirty="0">
                <a:latin typeface="Symbol" charset="2"/>
                <a:cs typeface="Symbol" charset="2"/>
              </a:rPr>
              <a:t>S</a:t>
            </a:r>
            <a:r>
              <a:rPr lang="en-US" b="1" dirty="0">
                <a:latin typeface="Symbol" charset="2"/>
                <a:cs typeface="Symbol" charset="2"/>
              </a:rPr>
              <a:t>  ≈   </a:t>
            </a:r>
            <a:r>
              <a:rPr lang="en-US" b="1" dirty="0" smtClean="0">
                <a:latin typeface="Symbol" charset="2"/>
                <a:cs typeface="Symbol" charset="2"/>
              </a:rPr>
              <a:t>0.35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28953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7618" y="206642"/>
            <a:ext cx="8818737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Physics of Extreme Climate Events:</a:t>
            </a:r>
          </a:p>
          <a:p>
            <a:pPr algn="ctr"/>
            <a:r>
              <a:rPr lang="en-US" sz="2400" b="1" dirty="0" smtClean="0"/>
              <a:t>Illustration Via Attribution of Two Cases</a:t>
            </a:r>
          </a:p>
          <a:p>
            <a:pPr algn="ctr"/>
            <a:endParaRPr lang="en-US" sz="2400" b="1" dirty="0" smtClean="0"/>
          </a:p>
          <a:p>
            <a:pPr algn="ctr"/>
            <a:r>
              <a:rPr lang="en-US" sz="2400" b="1" dirty="0" smtClean="0"/>
              <a:t>Martin </a:t>
            </a:r>
            <a:r>
              <a:rPr lang="en-US" sz="2400" b="1" dirty="0" err="1" smtClean="0"/>
              <a:t>Hoerling</a:t>
            </a:r>
            <a:endParaRPr lang="en-US" sz="2400" b="1" dirty="0" smtClean="0"/>
          </a:p>
          <a:p>
            <a:pPr algn="ctr"/>
            <a:endParaRPr lang="en-US" sz="2400" b="1" dirty="0" smtClean="0"/>
          </a:p>
          <a:p>
            <a:pPr algn="ctr"/>
            <a:r>
              <a:rPr lang="en-US" dirty="0" smtClean="0"/>
              <a:t> with Kathy </a:t>
            </a:r>
            <a:r>
              <a:rPr lang="en-US" dirty="0" err="1" smtClean="0"/>
              <a:t>Pegion</a:t>
            </a:r>
            <a:r>
              <a:rPr lang="en-US" dirty="0" smtClean="0"/>
              <a:t>, Judith </a:t>
            </a:r>
            <a:r>
              <a:rPr lang="en-US" dirty="0" err="1" smtClean="0"/>
              <a:t>Perlwitz</a:t>
            </a:r>
            <a:r>
              <a:rPr lang="en-US" dirty="0" smtClean="0"/>
              <a:t>, Jon </a:t>
            </a:r>
            <a:r>
              <a:rPr lang="en-US" dirty="0" err="1" smtClean="0"/>
              <a:t>Eishceid</a:t>
            </a:r>
            <a:r>
              <a:rPr lang="en-US" dirty="0" smtClean="0"/>
              <a:t>, and </a:t>
            </a:r>
            <a:r>
              <a:rPr lang="en-US" dirty="0" err="1" smtClean="0"/>
              <a:t>Xiaowei</a:t>
            </a:r>
            <a:r>
              <a:rPr lang="en-US" dirty="0" smtClean="0"/>
              <a:t> </a:t>
            </a:r>
            <a:r>
              <a:rPr lang="en-US" dirty="0" err="1" smtClean="0"/>
              <a:t>Quan</a:t>
            </a:r>
            <a:endParaRPr lang="en-US" dirty="0" smtClean="0"/>
          </a:p>
          <a:p>
            <a:pPr algn="ctr"/>
            <a:endParaRPr lang="en-US" dirty="0" smtClean="0"/>
          </a:p>
          <a:p>
            <a:pPr algn="ctr"/>
            <a:endParaRPr lang="en-US" dirty="0" smtClean="0"/>
          </a:p>
          <a:p>
            <a:r>
              <a:rPr lang="en-US" sz="2400" b="1" dirty="0" smtClean="0"/>
              <a:t>What are </a:t>
            </a:r>
            <a:r>
              <a:rPr lang="en-US" sz="2400" b="1" u="sng" dirty="0" smtClean="0"/>
              <a:t>extreme climate events</a:t>
            </a:r>
            <a:r>
              <a:rPr lang="en-US" sz="2400" b="1" i="1" dirty="0" smtClean="0"/>
              <a:t>, from a statistical perspective</a:t>
            </a:r>
            <a:r>
              <a:rPr lang="en-US" sz="2400" b="1" dirty="0" smtClean="0"/>
              <a:t>?</a:t>
            </a:r>
          </a:p>
          <a:p>
            <a:endParaRPr lang="en-US" b="1" dirty="0" smtClean="0"/>
          </a:p>
          <a:p>
            <a:endParaRPr lang="en-US" b="1" dirty="0"/>
          </a:p>
          <a:p>
            <a:endParaRPr lang="en-US" dirty="0" smtClean="0"/>
          </a:p>
        </p:txBody>
      </p:sp>
      <p:cxnSp>
        <p:nvCxnSpPr>
          <p:cNvPr id="7" name="Straight Connector 6"/>
          <p:cNvCxnSpPr/>
          <p:nvPr/>
        </p:nvCxnSpPr>
        <p:spPr>
          <a:xfrm>
            <a:off x="692710" y="1909758"/>
            <a:ext cx="7904004" cy="266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17470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21321" y="44562"/>
            <a:ext cx="8314145" cy="461665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400" b="1" dirty="0" smtClean="0"/>
              <a:t>The 2011 Extreme Rains: Climate Change or Climate Variability?</a:t>
            </a:r>
            <a:endParaRPr lang="en-US" sz="2400" b="1" dirty="0"/>
          </a:p>
        </p:txBody>
      </p:sp>
      <p:sp>
        <p:nvSpPr>
          <p:cNvPr id="6" name="Rectangle 5"/>
          <p:cNvSpPr/>
          <p:nvPr/>
        </p:nvSpPr>
        <p:spPr>
          <a:xfrm>
            <a:off x="2734620" y="5937046"/>
            <a:ext cx="41643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CCSM4 Emissions Scenario “Message 8.5”</a:t>
            </a:r>
          </a:p>
        </p:txBody>
      </p:sp>
      <p:pic>
        <p:nvPicPr>
          <p:cNvPr id="2" name="Picture 1" descr="ohio.aprp.ccsm4.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7100" y="1054100"/>
            <a:ext cx="4739640" cy="474268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025335" y="3046562"/>
            <a:ext cx="1156627" cy="646331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b="1" dirty="0">
                <a:latin typeface="Symbol" charset="2"/>
                <a:cs typeface="Symbol" charset="2"/>
              </a:rPr>
              <a:t>σ</a:t>
            </a:r>
            <a:r>
              <a:rPr lang="en-US" b="1" baseline="30000" dirty="0">
                <a:latin typeface="Symbol" charset="2"/>
                <a:cs typeface="Symbol" charset="2"/>
              </a:rPr>
              <a:t>2</a:t>
            </a:r>
            <a:r>
              <a:rPr lang="en-US" b="1" dirty="0">
                <a:latin typeface="Symbol" charset="2"/>
                <a:cs typeface="Symbol" charset="2"/>
              </a:rPr>
              <a:t>  ≈ </a:t>
            </a:r>
            <a:r>
              <a:rPr lang="en-US" b="1" dirty="0" smtClean="0">
                <a:latin typeface="Symbol" charset="2"/>
                <a:cs typeface="Symbol" charset="2"/>
              </a:rPr>
              <a:t>2.1 </a:t>
            </a:r>
            <a:r>
              <a:rPr lang="en-US" b="1" dirty="0">
                <a:latin typeface="Symbol" charset="2"/>
                <a:cs typeface="Symbol" charset="2"/>
              </a:rPr>
              <a:t>in</a:t>
            </a:r>
            <a:r>
              <a:rPr lang="en-US" b="1" baseline="30000" dirty="0">
                <a:latin typeface="Symbol" charset="2"/>
                <a:cs typeface="Symbol" charset="2"/>
              </a:rPr>
              <a:t>2 </a:t>
            </a:r>
          </a:p>
          <a:p>
            <a:r>
              <a:rPr lang="en-US" dirty="0">
                <a:latin typeface="Symbol" charset="2"/>
                <a:cs typeface="Symbol" charset="2"/>
              </a:rPr>
              <a:t>S</a:t>
            </a:r>
            <a:r>
              <a:rPr lang="en-US" b="1" dirty="0">
                <a:latin typeface="Symbol" charset="2"/>
                <a:cs typeface="Symbol" charset="2"/>
              </a:rPr>
              <a:t>  ≈   </a:t>
            </a:r>
            <a:r>
              <a:rPr lang="en-US" b="1" dirty="0" smtClean="0">
                <a:latin typeface="Symbol" charset="2"/>
                <a:cs typeface="Symbol" charset="2"/>
              </a:rPr>
              <a:t>0.34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46962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csm4_comp.ppt+500z.1900_199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100" y="686390"/>
            <a:ext cx="7787640" cy="577291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8900" y="122398"/>
            <a:ext cx="8871538" cy="4001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000" b="1" dirty="0" smtClean="0"/>
              <a:t>Circulation and Ohio Valley Extreme Wet Aprils During </a:t>
            </a:r>
            <a:r>
              <a:rPr lang="en-US" sz="2000" b="1" dirty="0"/>
              <a:t>the </a:t>
            </a:r>
            <a:r>
              <a:rPr lang="en-US" sz="2000" b="1" dirty="0" smtClean="0"/>
              <a:t>20</a:t>
            </a:r>
            <a:r>
              <a:rPr lang="en-US" sz="2000" b="1" baseline="30000" dirty="0" smtClean="0"/>
              <a:t>th</a:t>
            </a:r>
            <a:r>
              <a:rPr lang="en-US" sz="2000" b="1" dirty="0" smtClean="0"/>
              <a:t>  Century in CCSM4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0765173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csm4_comp.ppt+500z.2000_209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686390"/>
            <a:ext cx="6851904" cy="577291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4798" y="121325"/>
            <a:ext cx="8797300" cy="4001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000" b="1" dirty="0"/>
              <a:t>Circulation and Ohio Valley Extreme Wet Aprils During the </a:t>
            </a:r>
            <a:r>
              <a:rPr lang="en-US" sz="2000" b="1" dirty="0" smtClean="0"/>
              <a:t>21</a:t>
            </a:r>
            <a:r>
              <a:rPr lang="en-US" sz="2000" b="1" baseline="30000" dirty="0" smtClean="0"/>
              <a:t>st</a:t>
            </a:r>
            <a:r>
              <a:rPr lang="en-US" sz="2000" b="1" dirty="0" smtClean="0"/>
              <a:t> </a:t>
            </a:r>
            <a:r>
              <a:rPr lang="en-US" sz="2000" b="1" dirty="0"/>
              <a:t>Century in CCSM4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1427829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ohiovalley.april.pw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663700"/>
            <a:ext cx="5779008" cy="352958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23455" y="319145"/>
            <a:ext cx="8396349" cy="4616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400" dirty="0" smtClean="0"/>
              <a:t>Atmospheric Water Vapor: Has It Increased Over the Ohio Valley?  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6580921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hiovalley.april.ppt.vs.pw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879489"/>
            <a:ext cx="6089904" cy="54254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45780" y="213121"/>
            <a:ext cx="6768124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Does Monthly Atmospheric </a:t>
            </a:r>
            <a:r>
              <a:rPr lang="en-US" dirty="0"/>
              <a:t>Water </a:t>
            </a:r>
            <a:r>
              <a:rPr lang="en-US" dirty="0" smtClean="0"/>
              <a:t>Vapor</a:t>
            </a:r>
            <a:r>
              <a:rPr lang="en-US" dirty="0"/>
              <a:t> </a:t>
            </a:r>
            <a:r>
              <a:rPr lang="en-US" dirty="0" smtClean="0"/>
              <a:t>Determine Monthly Rainfall?   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6288532" y="1698244"/>
            <a:ext cx="1453554" cy="1208661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013563" y="4543950"/>
            <a:ext cx="938591" cy="369332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b="1" dirty="0" smtClean="0"/>
              <a:t>R = 0.26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3145298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7618" y="206642"/>
            <a:ext cx="8818737" cy="6278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Physics of Extreme Climate Events:</a:t>
            </a:r>
          </a:p>
          <a:p>
            <a:pPr algn="ctr"/>
            <a:r>
              <a:rPr lang="en-US" sz="2400" b="1" dirty="0" smtClean="0"/>
              <a:t>Illustration Via Attribution of Two Cases</a:t>
            </a:r>
          </a:p>
          <a:p>
            <a:pPr algn="ctr"/>
            <a:endParaRPr lang="en-US" sz="2400" b="1" dirty="0" smtClean="0"/>
          </a:p>
          <a:p>
            <a:pPr algn="ctr"/>
            <a:r>
              <a:rPr lang="en-US" sz="2400" b="1" dirty="0" smtClean="0"/>
              <a:t>Martin </a:t>
            </a:r>
            <a:r>
              <a:rPr lang="en-US" sz="2400" b="1" dirty="0" err="1" smtClean="0"/>
              <a:t>Hoerling</a:t>
            </a:r>
            <a:endParaRPr lang="en-US" sz="2400" b="1" dirty="0" smtClean="0"/>
          </a:p>
          <a:p>
            <a:pPr algn="ctr"/>
            <a:endParaRPr lang="en-US" sz="2400" b="1" dirty="0" smtClean="0"/>
          </a:p>
          <a:p>
            <a:pPr algn="ctr"/>
            <a:r>
              <a:rPr lang="en-US" dirty="0" smtClean="0"/>
              <a:t> with Kathy </a:t>
            </a:r>
            <a:r>
              <a:rPr lang="en-US" dirty="0" err="1" smtClean="0"/>
              <a:t>Pegion</a:t>
            </a:r>
            <a:r>
              <a:rPr lang="en-US" dirty="0" smtClean="0"/>
              <a:t>, Judith </a:t>
            </a:r>
            <a:r>
              <a:rPr lang="en-US" dirty="0" err="1" smtClean="0"/>
              <a:t>Perlwitz</a:t>
            </a:r>
            <a:r>
              <a:rPr lang="en-US" dirty="0" smtClean="0"/>
              <a:t>, Jon </a:t>
            </a:r>
            <a:r>
              <a:rPr lang="en-US" dirty="0" err="1" smtClean="0"/>
              <a:t>Eishceid</a:t>
            </a:r>
            <a:r>
              <a:rPr lang="en-US" dirty="0" smtClean="0"/>
              <a:t>, and </a:t>
            </a:r>
            <a:r>
              <a:rPr lang="en-US" dirty="0" err="1" smtClean="0"/>
              <a:t>Xiaowei</a:t>
            </a:r>
            <a:r>
              <a:rPr lang="en-US" dirty="0" smtClean="0"/>
              <a:t> </a:t>
            </a:r>
            <a:r>
              <a:rPr lang="en-US" dirty="0" err="1" smtClean="0"/>
              <a:t>Quan</a:t>
            </a:r>
            <a:endParaRPr lang="en-US" dirty="0" smtClean="0"/>
          </a:p>
          <a:p>
            <a:pPr algn="ctr"/>
            <a:endParaRPr lang="en-US" dirty="0" smtClean="0"/>
          </a:p>
          <a:p>
            <a:pPr algn="ctr"/>
            <a:endParaRPr lang="en-US" dirty="0" smtClean="0"/>
          </a:p>
          <a:p>
            <a:r>
              <a:rPr lang="en-US" sz="2400" b="1" dirty="0" smtClean="0"/>
              <a:t>What are </a:t>
            </a:r>
            <a:r>
              <a:rPr lang="en-US" sz="2400" b="1" u="sng" dirty="0" smtClean="0"/>
              <a:t>extreme climate events</a:t>
            </a:r>
            <a:r>
              <a:rPr lang="en-US" sz="2400" b="1" i="1" dirty="0" smtClean="0"/>
              <a:t>, from a statistical perspective</a:t>
            </a:r>
            <a:r>
              <a:rPr lang="en-US" sz="2400" b="1" dirty="0" smtClean="0"/>
              <a:t>?</a:t>
            </a:r>
          </a:p>
          <a:p>
            <a:endParaRPr lang="en-US" sz="2400" b="1" dirty="0" smtClean="0"/>
          </a:p>
          <a:p>
            <a:r>
              <a:rPr lang="en-US" b="1" dirty="0"/>
              <a:t>They are often low probability states of a historical frequency distribution, though they may also be associated </a:t>
            </a:r>
            <a:r>
              <a:rPr lang="en-US" b="1" dirty="0" smtClean="0"/>
              <a:t>with </a:t>
            </a:r>
            <a:r>
              <a:rPr lang="en-US" b="1" dirty="0"/>
              <a:t>extreme </a:t>
            </a:r>
            <a:r>
              <a:rPr lang="en-US" b="1" dirty="0" smtClean="0"/>
              <a:t>impacts </a:t>
            </a:r>
            <a:r>
              <a:rPr lang="en-US" b="1" dirty="0"/>
              <a:t>rather than unusual climate states</a:t>
            </a:r>
            <a:r>
              <a:rPr lang="en-US" b="1" dirty="0" smtClean="0"/>
              <a:t>.</a:t>
            </a:r>
          </a:p>
          <a:p>
            <a:endParaRPr lang="en-US" b="1" dirty="0"/>
          </a:p>
          <a:p>
            <a:r>
              <a:rPr lang="en-US" dirty="0" smtClean="0"/>
              <a:t>° A percentile of a probability distribution function (PDF)</a:t>
            </a:r>
            <a:r>
              <a:rPr lang="en-US" b="1" dirty="0" smtClean="0"/>
              <a:t>. </a:t>
            </a:r>
          </a:p>
          <a:p>
            <a:r>
              <a:rPr lang="en-US" dirty="0" smtClean="0"/>
              <a:t>° An event having frequency of occurrence of less than 5% of the time.</a:t>
            </a:r>
          </a:p>
          <a:p>
            <a:r>
              <a:rPr lang="en-US" dirty="0" smtClean="0"/>
              <a:t>° Extreme Value Theory to describe statistics of extremes in the PDF tails, or to</a:t>
            </a:r>
          </a:p>
          <a:p>
            <a:r>
              <a:rPr lang="en-US" dirty="0"/>
              <a:t> </a:t>
            </a:r>
            <a:r>
              <a:rPr lang="en-US" dirty="0" smtClean="0"/>
              <a:t>  describe events outside the historical data range.</a:t>
            </a:r>
            <a:endParaRPr lang="en-US" dirty="0"/>
          </a:p>
          <a:p>
            <a:endParaRPr lang="en-US" b="1" dirty="0" smtClean="0"/>
          </a:p>
          <a:p>
            <a:endParaRPr lang="en-US" b="1" dirty="0"/>
          </a:p>
          <a:p>
            <a:endParaRPr lang="en-US" dirty="0" smtClean="0"/>
          </a:p>
        </p:txBody>
      </p:sp>
      <p:cxnSp>
        <p:nvCxnSpPr>
          <p:cNvPr id="7" name="Straight Connector 6"/>
          <p:cNvCxnSpPr/>
          <p:nvPr/>
        </p:nvCxnSpPr>
        <p:spPr>
          <a:xfrm>
            <a:off x="692710" y="1909758"/>
            <a:ext cx="7904004" cy="266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6705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95" y="620009"/>
            <a:ext cx="4445000" cy="28448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95432" y="703754"/>
            <a:ext cx="18600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Mean &amp; Variance</a:t>
            </a:r>
            <a:endParaRPr lang="en-US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2877145" y="2137661"/>
            <a:ext cx="128003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smtClean="0">
                <a:solidFill>
                  <a:srgbClr val="FF0000"/>
                </a:solidFill>
              </a:rPr>
              <a:t>Standard Normal</a:t>
            </a:r>
            <a:endParaRPr lang="en-US" sz="1000" b="1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647139" y="1684447"/>
            <a:ext cx="16876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smtClean="0">
                <a:solidFill>
                  <a:schemeClr val="accent1">
                    <a:lumMod val="75000"/>
                  </a:schemeClr>
                </a:solidFill>
              </a:rPr>
              <a:t>More values near the mean, less in the tails</a:t>
            </a:r>
            <a:endParaRPr lang="en-US" sz="1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302783" y="2413885"/>
            <a:ext cx="16876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smtClean="0">
                <a:solidFill>
                  <a:srgbClr val="D8A924"/>
                </a:solidFill>
              </a:rPr>
              <a:t>Less values near the mean, more in the tails</a:t>
            </a:r>
            <a:endParaRPr lang="en-US" sz="1000" b="1" dirty="0">
              <a:solidFill>
                <a:srgbClr val="D8A924"/>
              </a:solidFill>
            </a:endParaRPr>
          </a:p>
        </p:txBody>
      </p:sp>
      <p:cxnSp>
        <p:nvCxnSpPr>
          <p:cNvPr id="24" name="Straight Connector 23"/>
          <p:cNvCxnSpPr/>
          <p:nvPr/>
        </p:nvCxnSpPr>
        <p:spPr>
          <a:xfrm rot="5400000">
            <a:off x="1344757" y="2106904"/>
            <a:ext cx="2160160" cy="1588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rot="5400000">
            <a:off x="982618" y="2486634"/>
            <a:ext cx="1371687" cy="1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Left-Right Arrow 29"/>
          <p:cNvSpPr/>
          <p:nvPr/>
        </p:nvSpPr>
        <p:spPr>
          <a:xfrm>
            <a:off x="1668462" y="1650120"/>
            <a:ext cx="755581" cy="128457"/>
          </a:xfrm>
          <a:prstGeom prst="left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2623437" y="13155"/>
            <a:ext cx="4548240" cy="523220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800" b="1" dirty="0" smtClean="0"/>
              <a:t>Frequency Distributions : </a:t>
            </a:r>
            <a:r>
              <a:rPr lang="en-US" sz="2800" b="1" i="1" dirty="0" smtClean="0"/>
              <a:t>101</a:t>
            </a:r>
            <a:r>
              <a:rPr lang="en-US" sz="2800" b="1" dirty="0" smtClean="0"/>
              <a:t> 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2484979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95" y="620009"/>
            <a:ext cx="4445000" cy="28448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95432" y="703754"/>
            <a:ext cx="18600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Mean &amp; Variance</a:t>
            </a:r>
            <a:endParaRPr lang="en-US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2877145" y="2137661"/>
            <a:ext cx="128003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smtClean="0">
                <a:solidFill>
                  <a:srgbClr val="FF0000"/>
                </a:solidFill>
              </a:rPr>
              <a:t>Standard Normal</a:t>
            </a:r>
            <a:endParaRPr lang="en-US" sz="1000" b="1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647139" y="1684447"/>
            <a:ext cx="16876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smtClean="0">
                <a:solidFill>
                  <a:schemeClr val="accent1">
                    <a:lumMod val="75000"/>
                  </a:schemeClr>
                </a:solidFill>
              </a:rPr>
              <a:t>More values near the mean, less in the tails</a:t>
            </a:r>
            <a:endParaRPr lang="en-US" sz="1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302783" y="2413885"/>
            <a:ext cx="16876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smtClean="0">
                <a:solidFill>
                  <a:srgbClr val="D8A924"/>
                </a:solidFill>
              </a:rPr>
              <a:t>Less values near the mean, more in the tails</a:t>
            </a:r>
            <a:endParaRPr lang="en-US" sz="1000" b="1" dirty="0">
              <a:solidFill>
                <a:srgbClr val="D8A924"/>
              </a:solidFill>
            </a:endParaRPr>
          </a:p>
        </p:txBody>
      </p:sp>
      <p:cxnSp>
        <p:nvCxnSpPr>
          <p:cNvPr id="24" name="Straight Connector 23"/>
          <p:cNvCxnSpPr/>
          <p:nvPr/>
        </p:nvCxnSpPr>
        <p:spPr>
          <a:xfrm rot="5400000">
            <a:off x="1344757" y="2106904"/>
            <a:ext cx="2160160" cy="1588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rot="5400000">
            <a:off x="982618" y="2486634"/>
            <a:ext cx="1371687" cy="1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Left-Right Arrow 29"/>
          <p:cNvSpPr/>
          <p:nvPr/>
        </p:nvSpPr>
        <p:spPr>
          <a:xfrm>
            <a:off x="1668462" y="1650120"/>
            <a:ext cx="755581" cy="128457"/>
          </a:xfrm>
          <a:prstGeom prst="left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2623437" y="13155"/>
            <a:ext cx="4548240" cy="523220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800" b="1" dirty="0" smtClean="0"/>
              <a:t>Frequency Distributions : </a:t>
            </a:r>
            <a:r>
              <a:rPr lang="en-US" sz="2800" b="1" i="1" dirty="0" smtClean="0"/>
              <a:t>101</a:t>
            </a:r>
            <a:r>
              <a:rPr lang="en-US" sz="2800" b="1" dirty="0" smtClean="0"/>
              <a:t> </a:t>
            </a:r>
            <a:endParaRPr lang="en-US" sz="2800" b="1" dirty="0"/>
          </a:p>
        </p:txBody>
      </p:sp>
      <p:sp>
        <p:nvSpPr>
          <p:cNvPr id="15" name="Rectangle 14"/>
          <p:cNvSpPr/>
          <p:nvPr/>
        </p:nvSpPr>
        <p:spPr>
          <a:xfrm>
            <a:off x="130000" y="3543460"/>
            <a:ext cx="4511182" cy="2812871"/>
          </a:xfrm>
          <a:prstGeom prst="rect">
            <a:avLst/>
          </a:prstGeom>
          <a:noFill/>
          <a:ln w="2857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7028" y="3543460"/>
            <a:ext cx="3596964" cy="2244505"/>
          </a:xfrm>
          <a:prstGeom prst="rect">
            <a:avLst/>
          </a:prstGeom>
          <a:ln w="28575" cmpd="sng">
            <a:solidFill>
              <a:schemeClr val="tx1"/>
            </a:solidFill>
          </a:ln>
        </p:spPr>
      </p:pic>
      <p:sp>
        <p:nvSpPr>
          <p:cNvPr id="18" name="TextBox 17"/>
          <p:cNvSpPr txBox="1"/>
          <p:nvPr/>
        </p:nvSpPr>
        <p:spPr>
          <a:xfrm>
            <a:off x="90000" y="3220025"/>
            <a:ext cx="19889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Skewness</a:t>
            </a:r>
            <a:endParaRPr lang="en-US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5237028" y="3189427"/>
            <a:ext cx="19889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(Excess) Kurtosis</a:t>
            </a:r>
            <a:endParaRPr lang="en-US" b="1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194" y="3899032"/>
            <a:ext cx="4547988" cy="1621368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4951190" y="5894666"/>
            <a:ext cx="41928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err="1" smtClean="0"/>
              <a:t>Mesokurtic</a:t>
            </a:r>
            <a:r>
              <a:rPr lang="en-US" sz="1200" b="1" dirty="0" smtClean="0"/>
              <a:t> (0): Normal distribution, reference</a:t>
            </a:r>
          </a:p>
          <a:p>
            <a:r>
              <a:rPr lang="en-US" sz="1200" b="1" dirty="0" smtClean="0"/>
              <a:t>Leptokurtic (+): more variability due to a few extreme events</a:t>
            </a:r>
          </a:p>
          <a:p>
            <a:r>
              <a:rPr lang="en-US" sz="1200" b="1" dirty="0" err="1" smtClean="0"/>
              <a:t>Platykurtic</a:t>
            </a:r>
            <a:r>
              <a:rPr lang="en-US" sz="1200" b="1" dirty="0" smtClean="0"/>
              <a:t> (-): more variability due to events closer to mean</a:t>
            </a:r>
            <a:endParaRPr lang="en-US" sz="1200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199999" y="5530401"/>
            <a:ext cx="18889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E</a:t>
            </a:r>
            <a:r>
              <a:rPr lang="en-US" sz="1200" b="1" dirty="0" smtClean="0"/>
              <a:t>xtreme events more likely to occur on the negative side of the mean</a:t>
            </a:r>
            <a:endParaRPr lang="en-US" sz="1200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2324042" y="5571500"/>
            <a:ext cx="22174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E</a:t>
            </a:r>
            <a:r>
              <a:rPr lang="en-US" sz="1200" b="1" dirty="0" smtClean="0"/>
              <a:t>xtreme events more likely to occur on the positive side of the mean</a:t>
            </a:r>
            <a:endParaRPr 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28082269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sfct.gisstemp.stats.120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977" y="630426"/>
            <a:ext cx="4415713" cy="551964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-63117" y="1458319"/>
            <a:ext cx="1668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Variance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3388" y="2915978"/>
            <a:ext cx="1668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Skew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-5416" y="4466559"/>
            <a:ext cx="1668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Kurtosis</a:t>
            </a:r>
            <a:endParaRPr lang="en-US" dirty="0"/>
          </a:p>
        </p:txBody>
      </p:sp>
      <p:pic>
        <p:nvPicPr>
          <p:cNvPr id="13" name="Picture 12" descr="gpcc.1x1.stats.1901-2009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4190" y="630426"/>
            <a:ext cx="4415713" cy="551964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530062" y="443688"/>
            <a:ext cx="24416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Observed Monthly SFCT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814206" y="416240"/>
            <a:ext cx="2496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Observed Monthly PCPN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514742" y="30599"/>
            <a:ext cx="6882713" cy="46166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400" b="1" dirty="0" smtClean="0"/>
              <a:t>Global Characteristics of Monthly Climate Variability </a:t>
            </a:r>
            <a:endParaRPr lang="en-US" sz="2400" b="1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kewness.1line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900" y="381000"/>
            <a:ext cx="7936992" cy="607161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616397" y="1374811"/>
            <a:ext cx="27064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/>
              <a:t>Typical Monthly SFCT PDF</a:t>
            </a:r>
            <a:endParaRPr lang="en-US" b="1" i="1" dirty="0"/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2295085" y="1744143"/>
            <a:ext cx="566121" cy="39778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076806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21670</TotalTime>
  <Words>1035</Words>
  <Application>Microsoft Macintosh PowerPoint</Application>
  <PresentationFormat>On-screen Show (4:3)</PresentationFormat>
  <Paragraphs>193</Paragraphs>
  <Slides>44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45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NOAA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CDC NOAA</dc:creator>
  <cp:lastModifiedBy>CDC NOAA</cp:lastModifiedBy>
  <cp:revision>112</cp:revision>
  <cp:lastPrinted>2011-05-25T22:07:10Z</cp:lastPrinted>
  <dcterms:created xsi:type="dcterms:W3CDTF">2011-04-20T17:32:27Z</dcterms:created>
  <dcterms:modified xsi:type="dcterms:W3CDTF">2011-05-31T21:41:30Z</dcterms:modified>
</cp:coreProperties>
</file>